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57"/>
  </p:notesMasterIdLst>
  <p:handoutMasterIdLst>
    <p:handoutMasterId r:id="rId58"/>
  </p:handoutMasterIdLst>
  <p:sldIdLst>
    <p:sldId id="455" r:id="rId5"/>
    <p:sldId id="390" r:id="rId6"/>
    <p:sldId id="438" r:id="rId7"/>
    <p:sldId id="392" r:id="rId8"/>
    <p:sldId id="423" r:id="rId9"/>
    <p:sldId id="503" r:id="rId10"/>
    <p:sldId id="387" r:id="rId11"/>
    <p:sldId id="397" r:id="rId12"/>
    <p:sldId id="424" r:id="rId13"/>
    <p:sldId id="374" r:id="rId14"/>
    <p:sldId id="504" r:id="rId15"/>
    <p:sldId id="500" r:id="rId16"/>
    <p:sldId id="386" r:id="rId17"/>
    <p:sldId id="428" r:id="rId18"/>
    <p:sldId id="429" r:id="rId19"/>
    <p:sldId id="430" r:id="rId20"/>
    <p:sldId id="501" r:id="rId21"/>
    <p:sldId id="502" r:id="rId22"/>
    <p:sldId id="441" r:id="rId23"/>
    <p:sldId id="410" r:id="rId24"/>
    <p:sldId id="506" r:id="rId25"/>
    <p:sldId id="414" r:id="rId26"/>
    <p:sldId id="416" r:id="rId27"/>
    <p:sldId id="417" r:id="rId28"/>
    <p:sldId id="474" r:id="rId29"/>
    <p:sldId id="496" r:id="rId30"/>
    <p:sldId id="476" r:id="rId31"/>
    <p:sldId id="482" r:id="rId32"/>
    <p:sldId id="492" r:id="rId33"/>
    <p:sldId id="505" r:id="rId34"/>
    <p:sldId id="470" r:id="rId35"/>
    <p:sldId id="507" r:id="rId36"/>
    <p:sldId id="469" r:id="rId37"/>
    <p:sldId id="467" r:id="rId38"/>
    <p:sldId id="468" r:id="rId39"/>
    <p:sldId id="472" r:id="rId40"/>
    <p:sldId id="454" r:id="rId41"/>
    <p:sldId id="446" r:id="rId42"/>
    <p:sldId id="447" r:id="rId43"/>
    <p:sldId id="448" r:id="rId44"/>
    <p:sldId id="404" r:id="rId45"/>
    <p:sldId id="403" r:id="rId46"/>
    <p:sldId id="479" r:id="rId47"/>
    <p:sldId id="405" r:id="rId48"/>
    <p:sldId id="411" r:id="rId49"/>
    <p:sldId id="493" r:id="rId50"/>
    <p:sldId id="487" r:id="rId51"/>
    <p:sldId id="478" r:id="rId52"/>
    <p:sldId id="481" r:id="rId53"/>
    <p:sldId id="498" r:id="rId54"/>
    <p:sldId id="484" r:id="rId55"/>
    <p:sldId id="48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7"/>
    <a:srgbClr val="E3A303"/>
    <a:srgbClr val="440255"/>
    <a:srgbClr val="3E0060"/>
    <a:srgbClr val="CCFFFF"/>
    <a:srgbClr val="00007F"/>
    <a:srgbClr val="620AD8"/>
    <a:srgbClr val="9B48EE"/>
    <a:srgbClr val="FFCC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45532" autoAdjust="0"/>
  </p:normalViewPr>
  <p:slideViewPr>
    <p:cSldViewPr snapToGrid="0">
      <p:cViewPr>
        <p:scale>
          <a:sx n="66" d="100"/>
          <a:sy n="66" d="100"/>
        </p:scale>
        <p:origin x="495" y="-510"/>
      </p:cViewPr>
      <p:guideLst>
        <p:guide pos="360"/>
        <p:guide pos="7392"/>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2829" y="2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14F221-38F6-45B2-B318-81BF9BCC198A}"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en-US"/>
        </a:p>
      </dgm:t>
    </dgm:pt>
    <dgm:pt modelId="{FFB2E7F2-40E7-4B94-9B03-4EA25A2FCE42}">
      <dgm:prSet phldrT="[Text]" custT="1"/>
      <dgm:spPr>
        <a:solidFill>
          <a:srgbClr val="7030A0"/>
        </a:solidFill>
      </dgm:spPr>
      <dgm:t>
        <a:bodyPr/>
        <a:lstStyle/>
        <a:p>
          <a:r>
            <a:rPr lang="en-US" sz="2000" baseline="30000" dirty="0">
              <a:latin typeface="Arial" panose="020B0604020202020204" pitchFamily="34" charset="0"/>
              <a:cs typeface="Arial" panose="020B0604020202020204" pitchFamily="34" charset="0"/>
            </a:rPr>
            <a:t>68</a:t>
          </a:r>
          <a:r>
            <a:rPr lang="en-US" sz="2000" dirty="0">
              <a:latin typeface="Arial" panose="020B0604020202020204" pitchFamily="34" charset="0"/>
              <a:cs typeface="Arial" panose="020B0604020202020204" pitchFamily="34" charset="0"/>
            </a:rPr>
            <a:t>Ga-PET</a:t>
          </a:r>
        </a:p>
      </dgm:t>
    </dgm:pt>
    <dgm:pt modelId="{9B7F6DE6-0157-49D4-A128-A8C910753298}" type="parTrans" cxnId="{403D0B27-1BB5-40C4-9447-E0643D247EEE}">
      <dgm:prSet/>
      <dgm:spPr/>
      <dgm:t>
        <a:bodyPr/>
        <a:lstStyle/>
        <a:p>
          <a:endParaRPr lang="en-US" sz="1600"/>
        </a:p>
      </dgm:t>
    </dgm:pt>
    <dgm:pt modelId="{850C684C-9B34-439C-8059-C75A87076837}" type="sibTrans" cxnId="{403D0B27-1BB5-40C4-9447-E0643D247EEE}">
      <dgm:prSet/>
      <dgm:spPr/>
      <dgm:t>
        <a:bodyPr/>
        <a:lstStyle/>
        <a:p>
          <a:endParaRPr lang="en-US" sz="1600"/>
        </a:p>
      </dgm:t>
    </dgm:pt>
    <dgm:pt modelId="{B68CD9B9-4541-499F-BE54-68D72D5BA2C5}">
      <dgm:prSet phldrT="[Text]" custT="1"/>
      <dgm:spPr/>
      <dgm:t>
        <a:bodyPr/>
        <a:lstStyle/>
        <a:p>
          <a:r>
            <a:rPr lang="en-GB" sz="2000" dirty="0">
              <a:latin typeface="Arial" panose="020B0604020202020204" pitchFamily="34" charset="0"/>
              <a:cs typeface="Arial" panose="020B0604020202020204" pitchFamily="34" charset="0"/>
            </a:rPr>
            <a:t>IMCM</a:t>
          </a:r>
          <a:endParaRPr lang="en-US" sz="2000" dirty="0">
            <a:latin typeface="Arial" panose="020B0604020202020204" pitchFamily="34" charset="0"/>
            <a:cs typeface="Arial" panose="020B0604020202020204" pitchFamily="34" charset="0"/>
          </a:endParaRPr>
        </a:p>
      </dgm:t>
    </dgm:pt>
    <dgm:pt modelId="{119DFBA5-1B35-45C7-B846-CCBA6602238F}" type="parTrans" cxnId="{74AF211B-71C3-4049-A5D9-EEBA243C22B5}">
      <dgm:prSet/>
      <dgm:spPr/>
      <dgm:t>
        <a:bodyPr/>
        <a:lstStyle/>
        <a:p>
          <a:endParaRPr lang="en-US" sz="1600"/>
        </a:p>
      </dgm:t>
    </dgm:pt>
    <dgm:pt modelId="{DC7500FB-BE47-46EF-82BA-4EAA236594ED}" type="sibTrans" cxnId="{74AF211B-71C3-4049-A5D9-EEBA243C22B5}">
      <dgm:prSet/>
      <dgm:spPr/>
      <dgm:t>
        <a:bodyPr/>
        <a:lstStyle/>
        <a:p>
          <a:endParaRPr lang="en-US" sz="1600"/>
        </a:p>
      </dgm:t>
    </dgm:pt>
    <dgm:pt modelId="{00955888-96D0-4305-8B21-77201E6F3586}">
      <dgm:prSet phldrT="[Text]" custT="1"/>
      <dgm:spPr/>
      <dgm:t>
        <a:bodyPr/>
        <a:lstStyle/>
        <a:p>
          <a:r>
            <a:rPr lang="en-GB" sz="2000" dirty="0">
              <a:latin typeface="Arial" panose="020B0604020202020204" pitchFamily="34" charset="0"/>
              <a:cs typeface="Arial" panose="020B0604020202020204" pitchFamily="34" charset="0"/>
            </a:rPr>
            <a:t>ADCM</a:t>
          </a:r>
          <a:endParaRPr lang="en-US" sz="2000" dirty="0">
            <a:latin typeface="Arial" panose="020B0604020202020204" pitchFamily="34" charset="0"/>
            <a:cs typeface="Arial" panose="020B0604020202020204" pitchFamily="34" charset="0"/>
          </a:endParaRPr>
        </a:p>
      </dgm:t>
    </dgm:pt>
    <dgm:pt modelId="{EF4236C3-3B8E-470A-B263-39A75EC4FA77}" type="parTrans" cxnId="{A0CC7651-2958-42F9-AFF5-EC1357F7ABE1}">
      <dgm:prSet/>
      <dgm:spPr/>
      <dgm:t>
        <a:bodyPr/>
        <a:lstStyle/>
        <a:p>
          <a:endParaRPr lang="en-US" sz="1600"/>
        </a:p>
      </dgm:t>
    </dgm:pt>
    <dgm:pt modelId="{4A789901-FF75-4069-A30E-B1361B41C540}" type="sibTrans" cxnId="{A0CC7651-2958-42F9-AFF5-EC1357F7ABE1}">
      <dgm:prSet/>
      <dgm:spPr/>
      <dgm:t>
        <a:bodyPr/>
        <a:lstStyle/>
        <a:p>
          <a:endParaRPr lang="en-US" sz="1600"/>
        </a:p>
      </dgm:t>
    </dgm:pt>
    <dgm:pt modelId="{80987B93-5892-428A-804A-4990A3770E36}">
      <dgm:prSet phldrT="[Text]" custT="1"/>
      <dgm:spPr>
        <a:solidFill>
          <a:srgbClr val="3E0060"/>
        </a:solidFill>
      </dgm:spPr>
      <dgm:t>
        <a:bodyPr/>
        <a:lstStyle/>
        <a:p>
          <a:r>
            <a:rPr lang="en-US" sz="2000" baseline="30000" dirty="0">
              <a:latin typeface="Arial" panose="020B0604020202020204" pitchFamily="34" charset="0"/>
              <a:cs typeface="Arial" panose="020B0604020202020204" pitchFamily="34" charset="0"/>
            </a:rPr>
            <a:t>18</a:t>
          </a:r>
          <a:r>
            <a:rPr lang="en-US" sz="2000" dirty="0">
              <a:latin typeface="Arial" panose="020B0604020202020204" pitchFamily="34" charset="0"/>
              <a:cs typeface="Arial" panose="020B0604020202020204" pitchFamily="34" charset="0"/>
            </a:rPr>
            <a:t>F-FDG</a:t>
          </a:r>
        </a:p>
      </dgm:t>
    </dgm:pt>
    <dgm:pt modelId="{DF27C2DD-2409-4E85-9204-B019724431F4}" type="parTrans" cxnId="{8DB19D50-7CCB-4F89-8DF4-AF35620DA32E}">
      <dgm:prSet/>
      <dgm:spPr/>
      <dgm:t>
        <a:bodyPr/>
        <a:lstStyle/>
        <a:p>
          <a:endParaRPr lang="en-US" sz="1600"/>
        </a:p>
      </dgm:t>
    </dgm:pt>
    <dgm:pt modelId="{179F341C-1FDD-4588-B92B-72BC1AA4A18E}" type="sibTrans" cxnId="{8DB19D50-7CCB-4F89-8DF4-AF35620DA32E}">
      <dgm:prSet/>
      <dgm:spPr/>
      <dgm:t>
        <a:bodyPr/>
        <a:lstStyle/>
        <a:p>
          <a:endParaRPr lang="en-US" sz="1600"/>
        </a:p>
      </dgm:t>
    </dgm:pt>
    <dgm:pt modelId="{FD6F42FE-1AEF-4E19-8C9D-665C766CEFE4}">
      <dgm:prSet phldrT="[Text]" custT="1"/>
      <dgm:spPr/>
      <dgm:t>
        <a:bodyPr/>
        <a:lstStyle/>
        <a:p>
          <a:r>
            <a:rPr lang="en-GB" sz="2000" dirty="0">
              <a:latin typeface="Arial" panose="020B0604020202020204" pitchFamily="34" charset="0"/>
              <a:cs typeface="Arial" panose="020B0604020202020204" pitchFamily="34" charset="0"/>
            </a:rPr>
            <a:t>TL-MC</a:t>
          </a:r>
          <a:endParaRPr lang="en-US" sz="2000" dirty="0">
            <a:latin typeface="Arial" panose="020B0604020202020204" pitchFamily="34" charset="0"/>
            <a:cs typeface="Arial" panose="020B0604020202020204" pitchFamily="34" charset="0"/>
          </a:endParaRPr>
        </a:p>
      </dgm:t>
    </dgm:pt>
    <dgm:pt modelId="{3051FD0C-93D8-4964-8555-54F2EABAB117}" type="parTrans" cxnId="{3DDA2787-0B73-40CC-8234-07AD06084863}">
      <dgm:prSet/>
      <dgm:spPr/>
      <dgm:t>
        <a:bodyPr/>
        <a:lstStyle/>
        <a:p>
          <a:endParaRPr lang="en-US" sz="1600"/>
        </a:p>
      </dgm:t>
    </dgm:pt>
    <dgm:pt modelId="{E3CC8F88-D3EB-4F94-8F0A-A58A074BF5FB}" type="sibTrans" cxnId="{3DDA2787-0B73-40CC-8234-07AD06084863}">
      <dgm:prSet/>
      <dgm:spPr/>
      <dgm:t>
        <a:bodyPr/>
        <a:lstStyle/>
        <a:p>
          <a:endParaRPr lang="en-US" sz="1600"/>
        </a:p>
      </dgm:t>
    </dgm:pt>
    <dgm:pt modelId="{BF4785C4-07A9-4601-932F-8695A97F36BF}">
      <dgm:prSet phldrT="[Text]" custT="1"/>
      <dgm:spPr/>
      <dgm:t>
        <a:bodyPr/>
        <a:lstStyle/>
        <a:p>
          <a:r>
            <a:rPr lang="en-GB" sz="2000" dirty="0">
              <a:latin typeface="Arial" panose="020B0604020202020204" pitchFamily="34" charset="0"/>
              <a:cs typeface="Arial" panose="020B0604020202020204" pitchFamily="34" charset="0"/>
            </a:rPr>
            <a:t>ADCM</a:t>
          </a:r>
          <a:endParaRPr lang="en-US" sz="2000" dirty="0">
            <a:latin typeface="Arial" panose="020B0604020202020204" pitchFamily="34" charset="0"/>
            <a:cs typeface="Arial" panose="020B0604020202020204" pitchFamily="34" charset="0"/>
          </a:endParaRPr>
        </a:p>
      </dgm:t>
    </dgm:pt>
    <dgm:pt modelId="{38C19822-F3E1-4A6B-9F9B-1F7A0C05656A}" type="parTrans" cxnId="{D1468C4D-F1B1-4120-BCC5-833F7A24EE3A}">
      <dgm:prSet/>
      <dgm:spPr/>
      <dgm:t>
        <a:bodyPr/>
        <a:lstStyle/>
        <a:p>
          <a:endParaRPr lang="en-US" sz="1600"/>
        </a:p>
      </dgm:t>
    </dgm:pt>
    <dgm:pt modelId="{C19DF793-0543-44D6-936D-EE084B593A88}" type="sibTrans" cxnId="{D1468C4D-F1B1-4120-BCC5-833F7A24EE3A}">
      <dgm:prSet/>
      <dgm:spPr/>
      <dgm:t>
        <a:bodyPr/>
        <a:lstStyle/>
        <a:p>
          <a:endParaRPr lang="en-US" sz="1600"/>
        </a:p>
      </dgm:t>
    </dgm:pt>
    <dgm:pt modelId="{F4E852E5-8CC5-4F5C-A8BC-6A5B1D833AC7}" type="pres">
      <dgm:prSet presAssocID="{6C14F221-38F6-45B2-B318-81BF9BCC198A}" presName="diagram" presStyleCnt="0">
        <dgm:presLayoutVars>
          <dgm:chPref val="1"/>
          <dgm:dir/>
          <dgm:animOne val="branch"/>
          <dgm:animLvl val="lvl"/>
          <dgm:resizeHandles/>
        </dgm:presLayoutVars>
      </dgm:prSet>
      <dgm:spPr/>
    </dgm:pt>
    <dgm:pt modelId="{F2AF03B5-14EA-4CA8-87C4-D7DDF95567BA}" type="pres">
      <dgm:prSet presAssocID="{FFB2E7F2-40E7-4B94-9B03-4EA25A2FCE42}" presName="root" presStyleCnt="0"/>
      <dgm:spPr/>
    </dgm:pt>
    <dgm:pt modelId="{7F02BF67-41A2-4B23-A65D-6D4B1727ABA5}" type="pres">
      <dgm:prSet presAssocID="{FFB2E7F2-40E7-4B94-9B03-4EA25A2FCE42}" presName="rootComposite" presStyleCnt="0"/>
      <dgm:spPr/>
    </dgm:pt>
    <dgm:pt modelId="{DE434061-BB79-4566-BC9A-702C30C22DAC}" type="pres">
      <dgm:prSet presAssocID="{FFB2E7F2-40E7-4B94-9B03-4EA25A2FCE42}" presName="rootText" presStyleLbl="node1" presStyleIdx="0" presStyleCnt="2"/>
      <dgm:spPr/>
    </dgm:pt>
    <dgm:pt modelId="{D89963D3-CD9C-43C8-A93E-71CC6B093FFE}" type="pres">
      <dgm:prSet presAssocID="{FFB2E7F2-40E7-4B94-9B03-4EA25A2FCE42}" presName="rootConnector" presStyleLbl="node1" presStyleIdx="0" presStyleCnt="2"/>
      <dgm:spPr/>
    </dgm:pt>
    <dgm:pt modelId="{7CC4CE30-7C9C-4B07-9C56-20AFB02CD293}" type="pres">
      <dgm:prSet presAssocID="{FFB2E7F2-40E7-4B94-9B03-4EA25A2FCE42}" presName="childShape" presStyleCnt="0"/>
      <dgm:spPr/>
    </dgm:pt>
    <dgm:pt modelId="{93902BBC-FDE0-4F06-9BE3-6C86D15F1F99}" type="pres">
      <dgm:prSet presAssocID="{119DFBA5-1B35-45C7-B846-CCBA6602238F}" presName="Name13" presStyleLbl="parChTrans1D2" presStyleIdx="0" presStyleCnt="4"/>
      <dgm:spPr/>
    </dgm:pt>
    <dgm:pt modelId="{0FE18352-D0D1-49F1-9AB4-6CDA147F594C}" type="pres">
      <dgm:prSet presAssocID="{B68CD9B9-4541-499F-BE54-68D72D5BA2C5}" presName="childText" presStyleLbl="bgAcc1" presStyleIdx="0" presStyleCnt="4">
        <dgm:presLayoutVars>
          <dgm:bulletEnabled val="1"/>
        </dgm:presLayoutVars>
      </dgm:prSet>
      <dgm:spPr/>
    </dgm:pt>
    <dgm:pt modelId="{71762A74-B063-4FE9-9E12-0BA6A686FA23}" type="pres">
      <dgm:prSet presAssocID="{EF4236C3-3B8E-470A-B263-39A75EC4FA77}" presName="Name13" presStyleLbl="parChTrans1D2" presStyleIdx="1" presStyleCnt="4"/>
      <dgm:spPr/>
    </dgm:pt>
    <dgm:pt modelId="{8ED2ECAE-3107-417E-B9C1-E498D8CE42D1}" type="pres">
      <dgm:prSet presAssocID="{00955888-96D0-4305-8B21-77201E6F3586}" presName="childText" presStyleLbl="bgAcc1" presStyleIdx="1" presStyleCnt="4">
        <dgm:presLayoutVars>
          <dgm:bulletEnabled val="1"/>
        </dgm:presLayoutVars>
      </dgm:prSet>
      <dgm:spPr/>
    </dgm:pt>
    <dgm:pt modelId="{91353410-90EA-4337-A687-B833E3DCEFFD}" type="pres">
      <dgm:prSet presAssocID="{80987B93-5892-428A-804A-4990A3770E36}" presName="root" presStyleCnt="0"/>
      <dgm:spPr/>
    </dgm:pt>
    <dgm:pt modelId="{A4E70330-50F5-484C-8450-ED7F3B3DAEE3}" type="pres">
      <dgm:prSet presAssocID="{80987B93-5892-428A-804A-4990A3770E36}" presName="rootComposite" presStyleCnt="0"/>
      <dgm:spPr/>
    </dgm:pt>
    <dgm:pt modelId="{D4B42A48-65C1-4A06-9B28-05C3232CB8F2}" type="pres">
      <dgm:prSet presAssocID="{80987B93-5892-428A-804A-4990A3770E36}" presName="rootText" presStyleLbl="node1" presStyleIdx="1" presStyleCnt="2"/>
      <dgm:spPr/>
    </dgm:pt>
    <dgm:pt modelId="{403536FC-4B82-46AB-B6CA-B9EC69BBD06D}" type="pres">
      <dgm:prSet presAssocID="{80987B93-5892-428A-804A-4990A3770E36}" presName="rootConnector" presStyleLbl="node1" presStyleIdx="1" presStyleCnt="2"/>
      <dgm:spPr/>
    </dgm:pt>
    <dgm:pt modelId="{D841CC30-5351-4413-988D-B843C6DCD62D}" type="pres">
      <dgm:prSet presAssocID="{80987B93-5892-428A-804A-4990A3770E36}" presName="childShape" presStyleCnt="0"/>
      <dgm:spPr/>
    </dgm:pt>
    <dgm:pt modelId="{4A4F7DC8-FD41-4BAF-AEC2-197A82367284}" type="pres">
      <dgm:prSet presAssocID="{3051FD0C-93D8-4964-8555-54F2EABAB117}" presName="Name13" presStyleLbl="parChTrans1D2" presStyleIdx="2" presStyleCnt="4"/>
      <dgm:spPr/>
    </dgm:pt>
    <dgm:pt modelId="{A5394A84-18FD-4E82-A67F-116746EC3D43}" type="pres">
      <dgm:prSet presAssocID="{FD6F42FE-1AEF-4E19-8C9D-665C766CEFE4}" presName="childText" presStyleLbl="bgAcc1" presStyleIdx="2" presStyleCnt="4">
        <dgm:presLayoutVars>
          <dgm:bulletEnabled val="1"/>
        </dgm:presLayoutVars>
      </dgm:prSet>
      <dgm:spPr/>
    </dgm:pt>
    <dgm:pt modelId="{04974A84-07C9-48B2-BB30-D9881E626CAA}" type="pres">
      <dgm:prSet presAssocID="{38C19822-F3E1-4A6B-9F9B-1F7A0C05656A}" presName="Name13" presStyleLbl="parChTrans1D2" presStyleIdx="3" presStyleCnt="4"/>
      <dgm:spPr/>
    </dgm:pt>
    <dgm:pt modelId="{575A3250-294E-49D8-A00A-ABA2AC4E1B1E}" type="pres">
      <dgm:prSet presAssocID="{BF4785C4-07A9-4601-932F-8695A97F36BF}" presName="childText" presStyleLbl="bgAcc1" presStyleIdx="3" presStyleCnt="4">
        <dgm:presLayoutVars>
          <dgm:bulletEnabled val="1"/>
        </dgm:presLayoutVars>
      </dgm:prSet>
      <dgm:spPr/>
    </dgm:pt>
  </dgm:ptLst>
  <dgm:cxnLst>
    <dgm:cxn modelId="{FA3D9900-00A0-4AE6-9309-A4F543CAAE23}" type="presOf" srcId="{EF4236C3-3B8E-470A-B263-39A75EC4FA77}" destId="{71762A74-B063-4FE9-9E12-0BA6A686FA23}" srcOrd="0" destOrd="0" presId="urn:microsoft.com/office/officeart/2005/8/layout/hierarchy3"/>
    <dgm:cxn modelId="{E40D4111-F35C-40B6-978C-6C24256ABE7F}" type="presOf" srcId="{00955888-96D0-4305-8B21-77201E6F3586}" destId="{8ED2ECAE-3107-417E-B9C1-E498D8CE42D1}" srcOrd="0" destOrd="0" presId="urn:microsoft.com/office/officeart/2005/8/layout/hierarchy3"/>
    <dgm:cxn modelId="{F73C2617-21BB-4C75-AE10-94D83392C9D7}" type="presOf" srcId="{119DFBA5-1B35-45C7-B846-CCBA6602238F}" destId="{93902BBC-FDE0-4F06-9BE3-6C86D15F1F99}" srcOrd="0" destOrd="0" presId="urn:microsoft.com/office/officeart/2005/8/layout/hierarchy3"/>
    <dgm:cxn modelId="{74AF211B-71C3-4049-A5D9-EEBA243C22B5}" srcId="{FFB2E7F2-40E7-4B94-9B03-4EA25A2FCE42}" destId="{B68CD9B9-4541-499F-BE54-68D72D5BA2C5}" srcOrd="0" destOrd="0" parTransId="{119DFBA5-1B35-45C7-B846-CCBA6602238F}" sibTransId="{DC7500FB-BE47-46EF-82BA-4EAA236594ED}"/>
    <dgm:cxn modelId="{2A24BB1D-1560-47F8-BCFE-3A3EE753A897}" type="presOf" srcId="{3051FD0C-93D8-4964-8555-54F2EABAB117}" destId="{4A4F7DC8-FD41-4BAF-AEC2-197A82367284}" srcOrd="0" destOrd="0" presId="urn:microsoft.com/office/officeart/2005/8/layout/hierarchy3"/>
    <dgm:cxn modelId="{E0E90622-A20A-4B22-B198-CA45DC8620AA}" type="presOf" srcId="{80987B93-5892-428A-804A-4990A3770E36}" destId="{D4B42A48-65C1-4A06-9B28-05C3232CB8F2}" srcOrd="0" destOrd="0" presId="urn:microsoft.com/office/officeart/2005/8/layout/hierarchy3"/>
    <dgm:cxn modelId="{5F1C7E24-070A-4C9A-B764-5D49D2F37AD6}" type="presOf" srcId="{38C19822-F3E1-4A6B-9F9B-1F7A0C05656A}" destId="{04974A84-07C9-48B2-BB30-D9881E626CAA}" srcOrd="0" destOrd="0" presId="urn:microsoft.com/office/officeart/2005/8/layout/hierarchy3"/>
    <dgm:cxn modelId="{403D0B27-1BB5-40C4-9447-E0643D247EEE}" srcId="{6C14F221-38F6-45B2-B318-81BF9BCC198A}" destId="{FFB2E7F2-40E7-4B94-9B03-4EA25A2FCE42}" srcOrd="0" destOrd="0" parTransId="{9B7F6DE6-0157-49D4-A128-A8C910753298}" sibTransId="{850C684C-9B34-439C-8059-C75A87076837}"/>
    <dgm:cxn modelId="{86EA8E2D-BCDB-4EFD-97AA-D0F01A0C14B6}" type="presOf" srcId="{6C14F221-38F6-45B2-B318-81BF9BCC198A}" destId="{F4E852E5-8CC5-4F5C-A8BC-6A5B1D833AC7}" srcOrd="0" destOrd="0" presId="urn:microsoft.com/office/officeart/2005/8/layout/hierarchy3"/>
    <dgm:cxn modelId="{26A7C52D-E4F5-40C6-9A51-02A658328A29}" type="presOf" srcId="{B68CD9B9-4541-499F-BE54-68D72D5BA2C5}" destId="{0FE18352-D0D1-49F1-9AB4-6CDA147F594C}" srcOrd="0" destOrd="0" presId="urn:microsoft.com/office/officeart/2005/8/layout/hierarchy3"/>
    <dgm:cxn modelId="{33930C3D-D0F4-4CDE-9E04-3A2C553FF7D4}" type="presOf" srcId="{FD6F42FE-1AEF-4E19-8C9D-665C766CEFE4}" destId="{A5394A84-18FD-4E82-A67F-116746EC3D43}" srcOrd="0" destOrd="0" presId="urn:microsoft.com/office/officeart/2005/8/layout/hierarchy3"/>
    <dgm:cxn modelId="{7DD6B568-313E-4059-919C-3660C6D29B4C}" type="presOf" srcId="{FFB2E7F2-40E7-4B94-9B03-4EA25A2FCE42}" destId="{D89963D3-CD9C-43C8-A93E-71CC6B093FFE}" srcOrd="1" destOrd="0" presId="urn:microsoft.com/office/officeart/2005/8/layout/hierarchy3"/>
    <dgm:cxn modelId="{D1468C4D-F1B1-4120-BCC5-833F7A24EE3A}" srcId="{80987B93-5892-428A-804A-4990A3770E36}" destId="{BF4785C4-07A9-4601-932F-8695A97F36BF}" srcOrd="1" destOrd="0" parTransId="{38C19822-F3E1-4A6B-9F9B-1F7A0C05656A}" sibTransId="{C19DF793-0543-44D6-936D-EE084B593A88}"/>
    <dgm:cxn modelId="{8DB19D50-7CCB-4F89-8DF4-AF35620DA32E}" srcId="{6C14F221-38F6-45B2-B318-81BF9BCC198A}" destId="{80987B93-5892-428A-804A-4990A3770E36}" srcOrd="1" destOrd="0" parTransId="{DF27C2DD-2409-4E85-9204-B019724431F4}" sibTransId="{179F341C-1FDD-4588-B92B-72BC1AA4A18E}"/>
    <dgm:cxn modelId="{A0CC7651-2958-42F9-AFF5-EC1357F7ABE1}" srcId="{FFB2E7F2-40E7-4B94-9B03-4EA25A2FCE42}" destId="{00955888-96D0-4305-8B21-77201E6F3586}" srcOrd="1" destOrd="0" parTransId="{EF4236C3-3B8E-470A-B263-39A75EC4FA77}" sibTransId="{4A789901-FF75-4069-A30E-B1361B41C540}"/>
    <dgm:cxn modelId="{71357478-DE01-47BF-B23A-FF90A4B6F185}" type="presOf" srcId="{80987B93-5892-428A-804A-4990A3770E36}" destId="{403536FC-4B82-46AB-B6CA-B9EC69BBD06D}" srcOrd="1" destOrd="0" presId="urn:microsoft.com/office/officeart/2005/8/layout/hierarchy3"/>
    <dgm:cxn modelId="{3DDA2787-0B73-40CC-8234-07AD06084863}" srcId="{80987B93-5892-428A-804A-4990A3770E36}" destId="{FD6F42FE-1AEF-4E19-8C9D-665C766CEFE4}" srcOrd="0" destOrd="0" parTransId="{3051FD0C-93D8-4964-8555-54F2EABAB117}" sibTransId="{E3CC8F88-D3EB-4F94-8F0A-A58A074BF5FB}"/>
    <dgm:cxn modelId="{37418E9C-0B3F-4849-8BD5-7B3D52E9B80F}" type="presOf" srcId="{BF4785C4-07A9-4601-932F-8695A97F36BF}" destId="{575A3250-294E-49D8-A00A-ABA2AC4E1B1E}" srcOrd="0" destOrd="0" presId="urn:microsoft.com/office/officeart/2005/8/layout/hierarchy3"/>
    <dgm:cxn modelId="{57C9A4FD-1C72-4140-BBD0-E95B26143876}" type="presOf" srcId="{FFB2E7F2-40E7-4B94-9B03-4EA25A2FCE42}" destId="{DE434061-BB79-4566-BC9A-702C30C22DAC}" srcOrd="0" destOrd="0" presId="urn:microsoft.com/office/officeart/2005/8/layout/hierarchy3"/>
    <dgm:cxn modelId="{D80F3F25-D52C-44EB-8481-F5CB9F47E603}" type="presParOf" srcId="{F4E852E5-8CC5-4F5C-A8BC-6A5B1D833AC7}" destId="{F2AF03B5-14EA-4CA8-87C4-D7DDF95567BA}" srcOrd="0" destOrd="0" presId="urn:microsoft.com/office/officeart/2005/8/layout/hierarchy3"/>
    <dgm:cxn modelId="{7BD5D25D-5F04-4A3B-BFBD-E93623F09C31}" type="presParOf" srcId="{F2AF03B5-14EA-4CA8-87C4-D7DDF95567BA}" destId="{7F02BF67-41A2-4B23-A65D-6D4B1727ABA5}" srcOrd="0" destOrd="0" presId="urn:microsoft.com/office/officeart/2005/8/layout/hierarchy3"/>
    <dgm:cxn modelId="{C2CD2907-6739-470C-8B2D-48B78B8A03EB}" type="presParOf" srcId="{7F02BF67-41A2-4B23-A65D-6D4B1727ABA5}" destId="{DE434061-BB79-4566-BC9A-702C30C22DAC}" srcOrd="0" destOrd="0" presId="urn:microsoft.com/office/officeart/2005/8/layout/hierarchy3"/>
    <dgm:cxn modelId="{A971EAE0-5233-4006-B92B-566768D160B9}" type="presParOf" srcId="{7F02BF67-41A2-4B23-A65D-6D4B1727ABA5}" destId="{D89963D3-CD9C-43C8-A93E-71CC6B093FFE}" srcOrd="1" destOrd="0" presId="urn:microsoft.com/office/officeart/2005/8/layout/hierarchy3"/>
    <dgm:cxn modelId="{27A56AB1-F9DD-4443-8F72-8F9F54811C57}" type="presParOf" srcId="{F2AF03B5-14EA-4CA8-87C4-D7DDF95567BA}" destId="{7CC4CE30-7C9C-4B07-9C56-20AFB02CD293}" srcOrd="1" destOrd="0" presId="urn:microsoft.com/office/officeart/2005/8/layout/hierarchy3"/>
    <dgm:cxn modelId="{19E97874-6B27-4004-8EB9-B5BAD1101D31}" type="presParOf" srcId="{7CC4CE30-7C9C-4B07-9C56-20AFB02CD293}" destId="{93902BBC-FDE0-4F06-9BE3-6C86D15F1F99}" srcOrd="0" destOrd="0" presId="urn:microsoft.com/office/officeart/2005/8/layout/hierarchy3"/>
    <dgm:cxn modelId="{C0A30440-0D24-4FF2-B3D6-01F3CA193620}" type="presParOf" srcId="{7CC4CE30-7C9C-4B07-9C56-20AFB02CD293}" destId="{0FE18352-D0D1-49F1-9AB4-6CDA147F594C}" srcOrd="1" destOrd="0" presId="urn:microsoft.com/office/officeart/2005/8/layout/hierarchy3"/>
    <dgm:cxn modelId="{EE3C4C00-E09D-4E1C-8255-AE66A097CECF}" type="presParOf" srcId="{7CC4CE30-7C9C-4B07-9C56-20AFB02CD293}" destId="{71762A74-B063-4FE9-9E12-0BA6A686FA23}" srcOrd="2" destOrd="0" presId="urn:microsoft.com/office/officeart/2005/8/layout/hierarchy3"/>
    <dgm:cxn modelId="{F024FFD3-4EB0-4C88-8E95-CD971C79F32B}" type="presParOf" srcId="{7CC4CE30-7C9C-4B07-9C56-20AFB02CD293}" destId="{8ED2ECAE-3107-417E-B9C1-E498D8CE42D1}" srcOrd="3" destOrd="0" presId="urn:microsoft.com/office/officeart/2005/8/layout/hierarchy3"/>
    <dgm:cxn modelId="{57A9D7AB-6CF7-4090-93E5-739AC6FEE65F}" type="presParOf" srcId="{F4E852E5-8CC5-4F5C-A8BC-6A5B1D833AC7}" destId="{91353410-90EA-4337-A687-B833E3DCEFFD}" srcOrd="1" destOrd="0" presId="urn:microsoft.com/office/officeart/2005/8/layout/hierarchy3"/>
    <dgm:cxn modelId="{77B5E421-349D-4A07-B5D9-94733EC7016E}" type="presParOf" srcId="{91353410-90EA-4337-A687-B833E3DCEFFD}" destId="{A4E70330-50F5-484C-8450-ED7F3B3DAEE3}" srcOrd="0" destOrd="0" presId="urn:microsoft.com/office/officeart/2005/8/layout/hierarchy3"/>
    <dgm:cxn modelId="{FD827872-B339-4692-9A41-173D77EA62E5}" type="presParOf" srcId="{A4E70330-50F5-484C-8450-ED7F3B3DAEE3}" destId="{D4B42A48-65C1-4A06-9B28-05C3232CB8F2}" srcOrd="0" destOrd="0" presId="urn:microsoft.com/office/officeart/2005/8/layout/hierarchy3"/>
    <dgm:cxn modelId="{5DA5B4E0-F724-4B24-AA77-6743B829BB16}" type="presParOf" srcId="{A4E70330-50F5-484C-8450-ED7F3B3DAEE3}" destId="{403536FC-4B82-46AB-B6CA-B9EC69BBD06D}" srcOrd="1" destOrd="0" presId="urn:microsoft.com/office/officeart/2005/8/layout/hierarchy3"/>
    <dgm:cxn modelId="{AC92D200-3716-4E1D-BBE5-8820855515C1}" type="presParOf" srcId="{91353410-90EA-4337-A687-B833E3DCEFFD}" destId="{D841CC30-5351-4413-988D-B843C6DCD62D}" srcOrd="1" destOrd="0" presId="urn:microsoft.com/office/officeart/2005/8/layout/hierarchy3"/>
    <dgm:cxn modelId="{F236F836-1D39-4627-AC7B-F966DB7ECB61}" type="presParOf" srcId="{D841CC30-5351-4413-988D-B843C6DCD62D}" destId="{4A4F7DC8-FD41-4BAF-AEC2-197A82367284}" srcOrd="0" destOrd="0" presId="urn:microsoft.com/office/officeart/2005/8/layout/hierarchy3"/>
    <dgm:cxn modelId="{6F076261-CE4B-47D2-9CC0-33C1DFD372AF}" type="presParOf" srcId="{D841CC30-5351-4413-988D-B843C6DCD62D}" destId="{A5394A84-18FD-4E82-A67F-116746EC3D43}" srcOrd="1" destOrd="0" presId="urn:microsoft.com/office/officeart/2005/8/layout/hierarchy3"/>
    <dgm:cxn modelId="{76403941-0109-49A2-9866-3ECA729BEA9B}" type="presParOf" srcId="{D841CC30-5351-4413-988D-B843C6DCD62D}" destId="{04974A84-07C9-48B2-BB30-D9881E626CAA}" srcOrd="2" destOrd="0" presId="urn:microsoft.com/office/officeart/2005/8/layout/hierarchy3"/>
    <dgm:cxn modelId="{D554414A-A259-4431-AEA9-02432D3F62B6}" type="presParOf" srcId="{D841CC30-5351-4413-988D-B843C6DCD62D}" destId="{575A3250-294E-49D8-A00A-ABA2AC4E1B1E}"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34061-BB79-4566-BC9A-702C30C22DAC}">
      <dsp:nvSpPr>
        <dsp:cNvPr id="0" name=""/>
        <dsp:cNvSpPr/>
      </dsp:nvSpPr>
      <dsp:spPr>
        <a:xfrm>
          <a:off x="373" y="271223"/>
          <a:ext cx="1358898" cy="679449"/>
        </a:xfrm>
        <a:prstGeom prst="roundRect">
          <a:avLst>
            <a:gd name="adj" fmla="val 10000"/>
          </a:avLst>
        </a:prstGeom>
        <a:solidFill>
          <a:srgbClr val="7030A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baseline="30000" dirty="0">
              <a:latin typeface="Arial" panose="020B0604020202020204" pitchFamily="34" charset="0"/>
              <a:cs typeface="Arial" panose="020B0604020202020204" pitchFamily="34" charset="0"/>
            </a:rPr>
            <a:t>68</a:t>
          </a:r>
          <a:r>
            <a:rPr lang="en-US" sz="2000" kern="1200" dirty="0">
              <a:latin typeface="Arial" panose="020B0604020202020204" pitchFamily="34" charset="0"/>
              <a:cs typeface="Arial" panose="020B0604020202020204" pitchFamily="34" charset="0"/>
            </a:rPr>
            <a:t>Ga-PET</a:t>
          </a:r>
        </a:p>
      </dsp:txBody>
      <dsp:txXfrm>
        <a:off x="20273" y="291123"/>
        <a:ext cx="1319098" cy="639649"/>
      </dsp:txXfrm>
    </dsp:sp>
    <dsp:sp modelId="{93902BBC-FDE0-4F06-9BE3-6C86D15F1F99}">
      <dsp:nvSpPr>
        <dsp:cNvPr id="0" name=""/>
        <dsp:cNvSpPr/>
      </dsp:nvSpPr>
      <dsp:spPr>
        <a:xfrm>
          <a:off x="136263" y="950672"/>
          <a:ext cx="135889" cy="509587"/>
        </a:xfrm>
        <a:custGeom>
          <a:avLst/>
          <a:gdLst/>
          <a:ahLst/>
          <a:cxnLst/>
          <a:rect l="0" t="0" r="0" b="0"/>
          <a:pathLst>
            <a:path>
              <a:moveTo>
                <a:pt x="0" y="0"/>
              </a:moveTo>
              <a:lnTo>
                <a:pt x="0" y="509587"/>
              </a:lnTo>
              <a:lnTo>
                <a:pt x="135889" y="509587"/>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FE18352-D0D1-49F1-9AB4-6CDA147F594C}">
      <dsp:nvSpPr>
        <dsp:cNvPr id="0" name=""/>
        <dsp:cNvSpPr/>
      </dsp:nvSpPr>
      <dsp:spPr>
        <a:xfrm>
          <a:off x="272153" y="1120535"/>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IMCM</a:t>
          </a:r>
          <a:endParaRPr lang="en-US" sz="2000" kern="1200" dirty="0">
            <a:latin typeface="Arial" panose="020B0604020202020204" pitchFamily="34" charset="0"/>
            <a:cs typeface="Arial" panose="020B0604020202020204" pitchFamily="34" charset="0"/>
          </a:endParaRPr>
        </a:p>
      </dsp:txBody>
      <dsp:txXfrm>
        <a:off x="292053" y="1140435"/>
        <a:ext cx="1047319" cy="639649"/>
      </dsp:txXfrm>
    </dsp:sp>
    <dsp:sp modelId="{71762A74-B063-4FE9-9E12-0BA6A686FA23}">
      <dsp:nvSpPr>
        <dsp:cNvPr id="0" name=""/>
        <dsp:cNvSpPr/>
      </dsp:nvSpPr>
      <dsp:spPr>
        <a:xfrm>
          <a:off x="136263" y="950672"/>
          <a:ext cx="135889" cy="1358898"/>
        </a:xfrm>
        <a:custGeom>
          <a:avLst/>
          <a:gdLst/>
          <a:ahLst/>
          <a:cxnLst/>
          <a:rect l="0" t="0" r="0" b="0"/>
          <a:pathLst>
            <a:path>
              <a:moveTo>
                <a:pt x="0" y="0"/>
              </a:moveTo>
              <a:lnTo>
                <a:pt x="0" y="1358898"/>
              </a:lnTo>
              <a:lnTo>
                <a:pt x="135889" y="1358898"/>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ED2ECAE-3107-417E-B9C1-E498D8CE42D1}">
      <dsp:nvSpPr>
        <dsp:cNvPr id="0" name=""/>
        <dsp:cNvSpPr/>
      </dsp:nvSpPr>
      <dsp:spPr>
        <a:xfrm>
          <a:off x="272153" y="1969847"/>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ADCM</a:t>
          </a:r>
          <a:endParaRPr lang="en-US" sz="2000" kern="1200" dirty="0">
            <a:latin typeface="Arial" panose="020B0604020202020204" pitchFamily="34" charset="0"/>
            <a:cs typeface="Arial" panose="020B0604020202020204" pitchFamily="34" charset="0"/>
          </a:endParaRPr>
        </a:p>
      </dsp:txBody>
      <dsp:txXfrm>
        <a:off x="292053" y="1989747"/>
        <a:ext cx="1047319" cy="639649"/>
      </dsp:txXfrm>
    </dsp:sp>
    <dsp:sp modelId="{D4B42A48-65C1-4A06-9B28-05C3232CB8F2}">
      <dsp:nvSpPr>
        <dsp:cNvPr id="0" name=""/>
        <dsp:cNvSpPr/>
      </dsp:nvSpPr>
      <dsp:spPr>
        <a:xfrm>
          <a:off x="1698996" y="271223"/>
          <a:ext cx="1358898" cy="679449"/>
        </a:xfrm>
        <a:prstGeom prst="roundRect">
          <a:avLst>
            <a:gd name="adj" fmla="val 10000"/>
          </a:avLst>
        </a:prstGeom>
        <a:solidFill>
          <a:srgbClr val="3E006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baseline="30000" dirty="0">
              <a:latin typeface="Arial" panose="020B0604020202020204" pitchFamily="34" charset="0"/>
              <a:cs typeface="Arial" panose="020B0604020202020204" pitchFamily="34" charset="0"/>
            </a:rPr>
            <a:t>18</a:t>
          </a:r>
          <a:r>
            <a:rPr lang="en-US" sz="2000" kern="1200" dirty="0">
              <a:latin typeface="Arial" panose="020B0604020202020204" pitchFamily="34" charset="0"/>
              <a:cs typeface="Arial" panose="020B0604020202020204" pitchFamily="34" charset="0"/>
            </a:rPr>
            <a:t>F-FDG</a:t>
          </a:r>
        </a:p>
      </dsp:txBody>
      <dsp:txXfrm>
        <a:off x="1718896" y="291123"/>
        <a:ext cx="1319098" cy="639649"/>
      </dsp:txXfrm>
    </dsp:sp>
    <dsp:sp modelId="{4A4F7DC8-FD41-4BAF-AEC2-197A82367284}">
      <dsp:nvSpPr>
        <dsp:cNvPr id="0" name=""/>
        <dsp:cNvSpPr/>
      </dsp:nvSpPr>
      <dsp:spPr>
        <a:xfrm>
          <a:off x="1834886" y="950672"/>
          <a:ext cx="135889" cy="509587"/>
        </a:xfrm>
        <a:custGeom>
          <a:avLst/>
          <a:gdLst/>
          <a:ahLst/>
          <a:cxnLst/>
          <a:rect l="0" t="0" r="0" b="0"/>
          <a:pathLst>
            <a:path>
              <a:moveTo>
                <a:pt x="0" y="0"/>
              </a:moveTo>
              <a:lnTo>
                <a:pt x="0" y="509587"/>
              </a:lnTo>
              <a:lnTo>
                <a:pt x="135889" y="509587"/>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5394A84-18FD-4E82-A67F-116746EC3D43}">
      <dsp:nvSpPr>
        <dsp:cNvPr id="0" name=""/>
        <dsp:cNvSpPr/>
      </dsp:nvSpPr>
      <dsp:spPr>
        <a:xfrm>
          <a:off x="1970776" y="1120535"/>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TL-MC</a:t>
          </a:r>
          <a:endParaRPr lang="en-US" sz="2000" kern="1200" dirty="0">
            <a:latin typeface="Arial" panose="020B0604020202020204" pitchFamily="34" charset="0"/>
            <a:cs typeface="Arial" panose="020B0604020202020204" pitchFamily="34" charset="0"/>
          </a:endParaRPr>
        </a:p>
      </dsp:txBody>
      <dsp:txXfrm>
        <a:off x="1990676" y="1140435"/>
        <a:ext cx="1047319" cy="639649"/>
      </dsp:txXfrm>
    </dsp:sp>
    <dsp:sp modelId="{04974A84-07C9-48B2-BB30-D9881E626CAA}">
      <dsp:nvSpPr>
        <dsp:cNvPr id="0" name=""/>
        <dsp:cNvSpPr/>
      </dsp:nvSpPr>
      <dsp:spPr>
        <a:xfrm>
          <a:off x="1834886" y="950672"/>
          <a:ext cx="135889" cy="1358898"/>
        </a:xfrm>
        <a:custGeom>
          <a:avLst/>
          <a:gdLst/>
          <a:ahLst/>
          <a:cxnLst/>
          <a:rect l="0" t="0" r="0" b="0"/>
          <a:pathLst>
            <a:path>
              <a:moveTo>
                <a:pt x="0" y="0"/>
              </a:moveTo>
              <a:lnTo>
                <a:pt x="0" y="1358898"/>
              </a:lnTo>
              <a:lnTo>
                <a:pt x="135889" y="1358898"/>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75A3250-294E-49D8-A00A-ABA2AC4E1B1E}">
      <dsp:nvSpPr>
        <dsp:cNvPr id="0" name=""/>
        <dsp:cNvSpPr/>
      </dsp:nvSpPr>
      <dsp:spPr>
        <a:xfrm>
          <a:off x="1970776" y="1969847"/>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ADCM</a:t>
          </a:r>
          <a:endParaRPr lang="en-US" sz="2000" kern="1200" dirty="0">
            <a:latin typeface="Arial" panose="020B0604020202020204" pitchFamily="34" charset="0"/>
            <a:cs typeface="Arial" panose="020B0604020202020204" pitchFamily="34" charset="0"/>
          </a:endParaRPr>
        </a:p>
      </dsp:txBody>
      <dsp:txXfrm>
        <a:off x="1990676" y="1989747"/>
        <a:ext cx="1047319" cy="6396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8/14/2024</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8/14/2024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349311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A recent article proposed an idea for overcoming the issue of different radiotracer distributions in the body.</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every MAC image contain both anatomical information and radiotracer distribution information,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So if we just train our network on the anatomy-dependent part, we can get a model which is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undependent</a:t>
            </a:r>
            <a:r>
              <a:rPr lang="en-NL" sz="1800" dirty="0">
                <a:effectLst/>
                <a:latin typeface="Abadi Extra Light" panose="020B0204020104020204" pitchFamily="34" charset="0"/>
                <a:ea typeface="Aptos" panose="020B0004020202020204" pitchFamily="34" charset="0"/>
                <a:cs typeface="Arial" panose="020B0604020202020204" pitchFamily="34" charset="0"/>
              </a:rPr>
              <a:t> to the tracer distribution and it might work for all radiotracer pattern.</a:t>
            </a:r>
            <a:endParaRPr lang="en-US"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CFAAAB6-A2C6-4A85-A3A1-98EFBA61C967}" type="slidenum">
              <a:rPr lang="en-US" smtClean="0"/>
              <a:t>11</a:t>
            </a:fld>
            <a:endParaRPr lang="en-US" dirty="0"/>
          </a:p>
        </p:txBody>
      </p:sp>
    </p:spTree>
    <p:extLst>
      <p:ext uri="{BB962C8B-B14F-4D97-AF65-F5344CB8AC3E}">
        <p14:creationId xmlns:p14="http://schemas.microsoft.com/office/powerpoint/2010/main" val="45331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a:ea typeface="Arial"/>
                <a:cs typeface="Arial"/>
                <a:sym typeface="Arial"/>
              </a:rPr>
              <a:t>Maximum Intensity Projection</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12</a:t>
            </a:fld>
            <a:endParaRPr lang="en-US" dirty="0"/>
          </a:p>
        </p:txBody>
      </p:sp>
    </p:spTree>
    <p:extLst>
      <p:ext uri="{BB962C8B-B14F-4D97-AF65-F5344CB8AC3E}">
        <p14:creationId xmlns:p14="http://schemas.microsoft.com/office/powerpoint/2010/main" val="132835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800" dirty="0">
                <a:effectLst/>
                <a:latin typeface="Abadi Extra Light" panose="020B0204020104020204" pitchFamily="34" charset="0"/>
                <a:ea typeface="Aptos" panose="020B0004020202020204" pitchFamily="34" charset="0"/>
                <a:cs typeface="Arial" panose="020B0604020202020204" pitchFamily="34" charset="0"/>
              </a:rPr>
              <a:t>A group of 184 patient selected from a cohort of 1000 patients 68Ga-PSMA PET/CT imaging across five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centers</a:t>
            </a:r>
            <a:r>
              <a:rPr lang="en-NL" sz="1800" dirty="0">
                <a:effectLst/>
                <a:latin typeface="Abadi Extra Light" panose="020B0204020104020204" pitchFamily="34" charset="0"/>
                <a:ea typeface="Aptos" panose="020B0004020202020204" pitchFamily="34" charset="0"/>
                <a:cs typeface="Arial" panose="020B0604020202020204" pitchFamily="34" charset="0"/>
              </a:rPr>
              <a:t>.</a:t>
            </a:r>
            <a:endParaRPr lang="en-GB" sz="1800" dirty="0">
              <a:effectLst/>
              <a:latin typeface="Abadi Extra Light" panose="020B0204020104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L" sz="1800" dirty="0">
                <a:effectLst/>
                <a:latin typeface="Abadi Extra Light" panose="020B0204020104020204" pitchFamily="34" charset="0"/>
                <a:ea typeface="Aptos" panose="020B0004020202020204" pitchFamily="34" charset="0"/>
                <a:cs typeface="Arial" panose="020B0604020202020204" pitchFamily="34" charset="0"/>
              </a:rPr>
              <a:t> This table shows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acquisituin</a:t>
            </a:r>
            <a:r>
              <a:rPr lang="en-NL" sz="1800" dirty="0">
                <a:effectLst/>
                <a:latin typeface="Abadi Extra Light" panose="020B0204020104020204" pitchFamily="34" charset="0"/>
                <a:ea typeface="Aptos" panose="020B0004020202020204" pitchFamily="34" charset="0"/>
                <a:cs typeface="Arial" panose="020B0604020202020204" pitchFamily="34" charset="0"/>
              </a:rPr>
              <a:t> and reconstruction parameters of each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center</a:t>
            </a:r>
            <a:r>
              <a:rPr lang="en-NL" sz="1800" dirty="0">
                <a:effectLst/>
                <a:latin typeface="Abadi Extra Light" panose="020B0204020104020204" pitchFamily="34" charset="0"/>
                <a:ea typeface="Aptos" panose="020B0004020202020204" pitchFamily="34" charset="0"/>
                <a:cs typeface="Arial" panose="020B0604020202020204" pitchFamily="34" charset="0"/>
              </a:rPr>
              <a:t>.</a:t>
            </a:r>
            <a:endParaRPr lang="en-US" sz="1800" dirty="0">
              <a:effectLst/>
              <a:latin typeface="Aptos" panose="020B0004020202020204" pitchFamily="34" charset="0"/>
              <a:ea typeface="Aptos" panose="020B0004020202020204" pitchFamily="34" charset="0"/>
              <a:cs typeface="Arial" panose="020B0604020202020204" pitchFamily="34" charset="0"/>
            </a:endParaRPr>
          </a:p>
          <a:p>
            <a:r>
              <a:rPr lang="en-NL" sz="1800" dirty="0">
                <a:effectLst/>
                <a:latin typeface="Abadi Extra Light" panose="020B0204020104020204" pitchFamily="34" charset="0"/>
                <a:ea typeface="Aptos" panose="020B0004020202020204" pitchFamily="34" charset="0"/>
                <a:cs typeface="Arial" panose="020B0604020202020204" pitchFamily="34" charset="0"/>
              </a:rPr>
              <a:t>We excluded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center</a:t>
            </a:r>
            <a:r>
              <a:rPr lang="en-NL" sz="1800" dirty="0">
                <a:effectLst/>
                <a:latin typeface="Abadi Extra Light" panose="020B0204020104020204" pitchFamily="34" charset="0"/>
                <a:ea typeface="Aptos" panose="020B0004020202020204" pitchFamily="34" charset="0"/>
                <a:cs typeface="Arial" panose="020B0604020202020204" pitchFamily="34" charset="0"/>
              </a:rPr>
              <a:t> 5 from the training and validation, as external test set, and the rest of 4 data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wes</a:t>
            </a:r>
            <a:r>
              <a:rPr lang="en-NL" sz="1800" dirty="0">
                <a:effectLst/>
                <a:latin typeface="Abadi Extra Light" panose="020B0204020104020204" pitchFamily="34" charset="0"/>
                <a:ea typeface="Aptos" panose="020B0004020202020204" pitchFamily="34" charset="0"/>
                <a:cs typeface="Arial" panose="020B0604020202020204" pitchFamily="34" charset="0"/>
              </a:rPr>
              <a:t>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stertified</a:t>
            </a:r>
            <a:r>
              <a:rPr lang="en-NL" sz="1800" dirty="0">
                <a:effectLst/>
                <a:latin typeface="Abadi Extra Light" panose="020B0204020104020204" pitchFamily="34" charset="0"/>
                <a:ea typeface="Aptos" panose="020B0004020202020204" pitchFamily="34" charset="0"/>
                <a:cs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13</a:t>
            </a:fld>
            <a:endParaRPr lang="en-US" dirty="0"/>
          </a:p>
        </p:txBody>
      </p:sp>
    </p:spTree>
    <p:extLst>
      <p:ext uri="{BB962C8B-B14F-4D97-AF65-F5344CB8AC3E}">
        <p14:creationId xmlns:p14="http://schemas.microsoft.com/office/powerpoint/2010/main" val="3117671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800" dirty="0">
                <a:effectLst/>
                <a:latin typeface="Abadi Extra Light" panose="020B0204020104020204" pitchFamily="34" charset="0"/>
                <a:ea typeface="Aptos" panose="020B0004020202020204" pitchFamily="34" charset="0"/>
                <a:cs typeface="Arial" panose="020B0604020202020204" pitchFamily="34" charset="0"/>
              </a:rPr>
              <a:t>A total of 98 clean and artifact-free images from two different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centers</a:t>
            </a:r>
            <a:r>
              <a:rPr lang="en-NL" sz="1800" dirty="0">
                <a:effectLst/>
                <a:latin typeface="Abadi Extra Light" panose="020B0204020104020204" pitchFamily="34" charset="0"/>
                <a:ea typeface="Aptos" panose="020B0004020202020204" pitchFamily="34" charset="0"/>
                <a:cs typeface="Arial" panose="020B0604020202020204" pitchFamily="34" charset="0"/>
              </a:rPr>
              <a:t> were selected.</a:t>
            </a:r>
            <a:endParaRPr lang="en-GB" sz="1800" dirty="0">
              <a:effectLst/>
              <a:latin typeface="Abadi Extra Light" panose="020B0204020104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L" sz="1800" dirty="0">
                <a:effectLst/>
                <a:latin typeface="Abadi Extra Light" panose="020B0204020104020204" pitchFamily="34" charset="0"/>
                <a:ea typeface="Aptos" panose="020B0004020202020204" pitchFamily="34" charset="0"/>
                <a:cs typeface="Arial" panose="020B0604020202020204" pitchFamily="34" charset="0"/>
              </a:rPr>
              <a:t> As our cross-tracer dataset. 20% of data was selected for test and 65% and 15% were selected for tuning and validation respectively.</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14</a:t>
            </a:fld>
            <a:endParaRPr lang="en-US" dirty="0"/>
          </a:p>
        </p:txBody>
      </p:sp>
    </p:spTree>
    <p:extLst>
      <p:ext uri="{BB962C8B-B14F-4D97-AF65-F5344CB8AC3E}">
        <p14:creationId xmlns:p14="http://schemas.microsoft.com/office/powerpoint/2010/main" val="344692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a:t>
            </a:r>
            <a:r>
              <a:rPr lang="en-GB" dirty="0" err="1"/>
              <a:t>unet</a:t>
            </a:r>
            <a:r>
              <a:rPr lang="en-GB" dirty="0"/>
              <a:t> </a:t>
            </a:r>
            <a:r>
              <a:rPr lang="en-GB" dirty="0" err="1"/>
              <a:t>artitecture</a:t>
            </a:r>
            <a:r>
              <a:rPr lang="en-GB" dirty="0"/>
              <a:t>. 20 patches of 168, 168 per 16 slices per each patient.</a:t>
            </a:r>
          </a:p>
          <a:p>
            <a:r>
              <a:rPr lang="en-GB" dirty="0"/>
              <a:t>Spacing was picked based on the most frequent spatial resolution of the image.</a:t>
            </a:r>
          </a:p>
          <a:p>
            <a:r>
              <a:rPr lang="en-GB" dirty="0"/>
              <a:t>Batch size based on available resources</a:t>
            </a:r>
          </a:p>
          <a:p>
            <a:r>
              <a:rPr lang="en-GB" dirty="0"/>
              <a:t>Depth of </a:t>
            </a:r>
            <a:r>
              <a:rPr lang="en-GB" dirty="0" err="1"/>
              <a:t>mothel</a:t>
            </a:r>
            <a:r>
              <a:rPr lang="en-GB" dirty="0"/>
              <a:t> and kernel size was chosen ???</a:t>
            </a:r>
          </a:p>
          <a:p>
            <a:r>
              <a:rPr lang="en-GB" dirty="0"/>
              <a:t>I used </a:t>
            </a:r>
            <a:r>
              <a:rPr lang="en-GB" dirty="0" err="1"/>
              <a:t>monai</a:t>
            </a:r>
            <a:r>
              <a:rPr lang="en-GB" dirty="0"/>
              <a:t> library </a:t>
            </a:r>
          </a:p>
          <a:p>
            <a:endParaRPr lang="en-GB" dirty="0"/>
          </a:p>
          <a:p>
            <a:r>
              <a:rPr lang="en-GB" b="0" i="0" dirty="0">
                <a:solidFill>
                  <a:srgbClr val="000000"/>
                </a:solidFill>
                <a:effectLst/>
                <a:highlight>
                  <a:srgbClr val="FFFFFF"/>
                </a:highlight>
                <a:latin typeface="Lucida Grande"/>
              </a:rPr>
              <a:t>which refers to a robust and self-adapting framework on the basis of 2D and 3D vanilla U-Nets </a:t>
            </a:r>
            <a:r>
              <a:rPr lang="en-GB" b="0" i="0" dirty="0" err="1">
                <a:solidFill>
                  <a:srgbClr val="000000"/>
                </a:solidFill>
                <a:effectLst/>
                <a:highlight>
                  <a:srgbClr val="FFFFFF"/>
                </a:highlight>
                <a:latin typeface="Lucida Grande"/>
              </a:rPr>
              <a:t>nnU</a:t>
            </a:r>
            <a:r>
              <a:rPr lang="en-GB" b="0" i="0" dirty="0">
                <a:solidFill>
                  <a:srgbClr val="000000"/>
                </a:solidFill>
                <a:effectLst/>
                <a:highlight>
                  <a:srgbClr val="FFFFFF"/>
                </a:highlight>
                <a:latin typeface="Lucida Grande"/>
              </a:rPr>
              <a:t>-Net, a deep learning framework that condenses the current domain knowledge and autonomously takes the key decisions required to transfer a basic architecture to different datasets and segmentation tasks. Without manual tuning</a:t>
            </a:r>
          </a:p>
          <a:p>
            <a:endParaRPr lang="en-GB" b="0" i="0" dirty="0">
              <a:solidFill>
                <a:srgbClr val="000000"/>
              </a:solidFill>
              <a:effectLst/>
              <a:highlight>
                <a:srgbClr val="FFFFFF"/>
              </a:highlight>
              <a:latin typeface="Lucida Grande"/>
            </a:endParaRPr>
          </a:p>
          <a:p>
            <a:r>
              <a:rPr lang="en-GB" dirty="0"/>
              <a:t>The function computes the kernel sizes and strides required at each layer of the network to achieve this </a:t>
            </a:r>
            <a:r>
              <a:rPr lang="en-GB" dirty="0" err="1"/>
              <a:t>downsampling</a:t>
            </a:r>
            <a:r>
              <a:rPr lang="en-GB" dirty="0"/>
              <a:t>, taking into account the original size and spacing of the input data.</a:t>
            </a:r>
          </a:p>
          <a:p>
            <a:r>
              <a:rPr lang="en-GB" dirty="0"/>
              <a:t>def </a:t>
            </a:r>
            <a:r>
              <a:rPr lang="en-GB" dirty="0" err="1"/>
              <a:t>get_kernels_strides</a:t>
            </a:r>
            <a:r>
              <a:rPr lang="en-GB" dirty="0"/>
              <a:t>(</a:t>
            </a:r>
            <a:r>
              <a:rPr lang="en-GB" dirty="0" err="1"/>
              <a:t>patch_size</a:t>
            </a:r>
            <a:r>
              <a:rPr lang="en-GB" dirty="0"/>
              <a:t>, spacing): appears to be designed for determining the appropriate kernel sizes and strides </a:t>
            </a:r>
          </a:p>
          <a:p>
            <a:endParaRPr lang="en-GB" b="0" i="0" dirty="0">
              <a:solidFill>
                <a:srgbClr val="000000"/>
              </a:solidFill>
              <a:effectLst/>
              <a:highlight>
                <a:srgbClr val="FFFFFF"/>
              </a:highlight>
              <a:latin typeface="Lucida Grande"/>
            </a:endParaRPr>
          </a:p>
          <a:p>
            <a:r>
              <a:rPr lang="en-GB" b="0" i="0" dirty="0">
                <a:solidFill>
                  <a:srgbClr val="222832"/>
                </a:solidFill>
                <a:effectLst/>
                <a:highlight>
                  <a:srgbClr val="FFFFFF"/>
                </a:highlight>
                <a:latin typeface="Roboto" panose="02000000000000000000" pitchFamily="2" charset="0"/>
              </a:rPr>
              <a:t>If </a:t>
            </a:r>
            <a:r>
              <a:rPr lang="en-GB" dirty="0">
                <a:effectLst/>
              </a:rPr>
              <a:t>True</a:t>
            </a:r>
            <a:r>
              <a:rPr lang="en-GB" b="0" i="0" dirty="0">
                <a:solidFill>
                  <a:srgbClr val="222832"/>
                </a:solidFill>
                <a:effectLst/>
                <a:highlight>
                  <a:srgbClr val="FFFFFF"/>
                </a:highlight>
                <a:latin typeface="Roboto" panose="02000000000000000000" pitchFamily="2" charset="0"/>
              </a:rPr>
              <a:t>, in training mode, the forward function will output not only the final feature map (from </a:t>
            </a:r>
            <a:r>
              <a:rPr lang="en-GB" b="0" i="1" dirty="0" err="1">
                <a:solidFill>
                  <a:srgbClr val="222832"/>
                </a:solidFill>
                <a:effectLst/>
                <a:highlight>
                  <a:srgbClr val="FFFFFF"/>
                </a:highlight>
                <a:latin typeface="Roboto" panose="02000000000000000000" pitchFamily="2" charset="0"/>
              </a:rPr>
              <a:t>output_block</a:t>
            </a:r>
            <a:r>
              <a:rPr lang="en-GB" b="0" i="0" dirty="0">
                <a:solidFill>
                  <a:srgbClr val="222832"/>
                </a:solidFill>
                <a:effectLst/>
                <a:highlight>
                  <a:srgbClr val="FFFFFF"/>
                </a:highlight>
                <a:latin typeface="Roboto" panose="02000000000000000000" pitchFamily="2" charset="0"/>
              </a:rPr>
              <a:t>), but also the feature maps that come from the intermediate up sample layers.</a:t>
            </a:r>
            <a:endParaRPr lang="en-GB" b="0" i="0" dirty="0">
              <a:solidFill>
                <a:srgbClr val="000000"/>
              </a:solidFill>
              <a:effectLst/>
              <a:highlight>
                <a:srgbClr val="FFFFFF"/>
              </a:highlight>
              <a:latin typeface="Lucida Grande"/>
            </a:endParaRPr>
          </a:p>
          <a:p>
            <a:endParaRPr lang="en-GB" b="0" i="0" dirty="0">
              <a:solidFill>
                <a:srgbClr val="000000"/>
              </a:solidFill>
              <a:effectLst/>
              <a:highlight>
                <a:srgbClr val="FFFFFF"/>
              </a:highlight>
              <a:latin typeface="Lucida Grande"/>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16</a:t>
            </a:fld>
            <a:endParaRPr lang="en-US" dirty="0"/>
          </a:p>
        </p:txBody>
      </p:sp>
    </p:spTree>
    <p:extLst>
      <p:ext uri="{BB962C8B-B14F-4D97-AF65-F5344CB8AC3E}">
        <p14:creationId xmlns:p14="http://schemas.microsoft.com/office/powerpoint/2010/main" val="2466593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rgbClr val="66FFCC"/>
                </a:solidFill>
                <a:latin typeface="Arial"/>
                <a:ea typeface="Arial"/>
                <a:cs typeface="Arial"/>
                <a:sym typeface="Arial"/>
              </a:rPr>
              <a:t>Maximum Intensity Projection (MIP)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Transfer Learning for IMCM model (TL-MC):</a:t>
            </a: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For cross center evaluation we train our network on Ga dataset and we named it IMCM.</a:t>
            </a:r>
          </a:p>
          <a:p>
            <a:r>
              <a:rPr lang="en-US" dirty="0"/>
              <a:t>We also tried ADCM model on this dataset.</a:t>
            </a:r>
          </a:p>
          <a:p>
            <a:r>
              <a:rPr lang="en-US" dirty="0"/>
              <a:t>For cross tracer </a:t>
            </a:r>
            <a:r>
              <a:rPr lang="en-US" dirty="0" err="1"/>
              <a:t>essessment</a:t>
            </a:r>
            <a:r>
              <a:rPr lang="en-US" dirty="0"/>
              <a:t>, we tuned IMCM on </a:t>
            </a:r>
            <a:r>
              <a:rPr lang="en-US" dirty="0" err="1"/>
              <a:t>fdg</a:t>
            </a:r>
            <a:r>
              <a:rPr lang="en-US" dirty="0"/>
              <a:t> dataset and named it TL-MC.</a:t>
            </a:r>
          </a:p>
          <a:p>
            <a:r>
              <a:rPr lang="en-US" dirty="0"/>
              <a:t>As we </a:t>
            </a:r>
            <a:r>
              <a:rPr lang="en-US" dirty="0" err="1"/>
              <a:t>discuse</a:t>
            </a:r>
            <a:r>
              <a:rPr lang="en-US" dirty="0"/>
              <a:t> ADCM was also tested on the </a:t>
            </a:r>
            <a:r>
              <a:rPr lang="en-US" dirty="0" err="1"/>
              <a:t>fdg</a:t>
            </a:r>
            <a:r>
              <a:rPr lang="en-US" dirty="0"/>
              <a:t> dataset without any tuning or changing in the </a:t>
            </a:r>
            <a:r>
              <a:rPr lang="en-US" dirty="0" err="1"/>
              <a:t>waites</a:t>
            </a:r>
            <a:r>
              <a:rPr lang="en-US" dirty="0"/>
              <a:t> of the model.</a:t>
            </a:r>
          </a:p>
        </p:txBody>
      </p:sp>
      <p:sp>
        <p:nvSpPr>
          <p:cNvPr id="4" name="Slide Number Placeholder 3"/>
          <p:cNvSpPr>
            <a:spLocks noGrp="1"/>
          </p:cNvSpPr>
          <p:nvPr>
            <p:ph type="sldNum" sz="quarter" idx="5"/>
          </p:nvPr>
        </p:nvSpPr>
        <p:spPr/>
        <p:txBody>
          <a:bodyPr/>
          <a:lstStyle/>
          <a:p>
            <a:fld id="{BCFAAAB6-A2C6-4A85-A3A1-98EFBA61C967}" type="slidenum">
              <a:rPr lang="en-US" smtClean="0"/>
              <a:t>17</a:t>
            </a:fld>
            <a:endParaRPr lang="en-US" dirty="0"/>
          </a:p>
        </p:txBody>
      </p:sp>
    </p:spTree>
    <p:extLst>
      <p:ext uri="{BB962C8B-B14F-4D97-AF65-F5344CB8AC3E}">
        <p14:creationId xmlns:p14="http://schemas.microsoft.com/office/powerpoint/2010/main" val="180005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performance of the trained network in dl pet images is evaluated</a:t>
            </a:r>
          </a:p>
          <a:p>
            <a:r>
              <a:rPr lang="en-US" dirty="0"/>
              <a:t>Using these various metrics that compare the model’s outcome to the reference</a:t>
            </a:r>
          </a:p>
          <a:p>
            <a:r>
              <a:rPr lang="en-US" dirty="0"/>
              <a:t>from the same patient. </a:t>
            </a:r>
          </a:p>
          <a:p>
            <a:endParaRPr lang="en-US" dirty="0"/>
          </a:p>
          <a:p>
            <a:r>
              <a:rPr lang="en-US" dirty="0"/>
              <a:t>The metrics we use were: </a:t>
            </a:r>
          </a:p>
          <a:p>
            <a:r>
              <a:rPr lang="en-GB" b="1" dirty="0"/>
              <a:t>Mean Error (ME), Mean Absolute Error (MAE): </a:t>
            </a:r>
            <a:r>
              <a:rPr lang="en-GB" dirty="0"/>
              <a:t>is the average of the absolute differences between predicted and reference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Relative Error (RE%): Root Mean Squared Error (RMSE):</a:t>
            </a:r>
          </a:p>
          <a:p>
            <a:r>
              <a:rPr lang="en-GB" b="1" dirty="0"/>
              <a:t>Peak Signal-to-Noise Ratio (PSNR):</a:t>
            </a:r>
            <a:endParaRPr lang="en-GB" dirty="0"/>
          </a:p>
          <a:p>
            <a:pPr>
              <a:buFont typeface="Arial" panose="020B0604020202020204" pitchFamily="34" charset="0"/>
              <a:buChar char="•"/>
            </a:pPr>
            <a:r>
              <a:rPr lang="en-GB" dirty="0"/>
              <a:t>measures the ratio between the maximum possible value and the magnitude of the error, providing an indication of the overall quality of the predictions relative to the reference.</a:t>
            </a:r>
          </a:p>
          <a:p>
            <a:r>
              <a:rPr lang="en-US" dirty="0"/>
              <a:t>structural similarity</a:t>
            </a:r>
          </a:p>
          <a:p>
            <a:r>
              <a:rPr lang="en-GB" dirty="0"/>
              <a:t>SSIM evaluates the structural similarity between the predicted and reference images, focusing on perceptual quality rather than just pixel differences</a:t>
            </a:r>
            <a:endParaRPr lang="en-US" dirty="0"/>
          </a:p>
          <a:p>
            <a:r>
              <a:rPr lang="en-US" dirty="0"/>
              <a:t> index</a:t>
            </a:r>
            <a:r>
              <a:rPr lang="en-GB" dirty="0"/>
              <a:t> has a scale between −1 to 1, where an SSIM</a:t>
            </a:r>
          </a:p>
          <a:p>
            <a:r>
              <a:rPr lang="en-GB" dirty="0"/>
              <a:t>1 represents a perfect recovery of the original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r>
              <a:rPr lang="en-GB" dirty="0"/>
              <a:t>------------------------</a:t>
            </a:r>
            <a:endParaRPr lang="en-US" dirty="0"/>
          </a:p>
          <a:p>
            <a:endParaRPr lang="en-US" dirty="0"/>
          </a:p>
          <a:p>
            <a:r>
              <a:rPr lang="en-US" dirty="0"/>
              <a:t>Mean Error, </a:t>
            </a:r>
            <a:r>
              <a:rPr lang="en-GB" b="1" dirty="0"/>
              <a:t>Mean Error (ME):</a:t>
            </a:r>
            <a:endParaRPr lang="en-GB" dirty="0"/>
          </a:p>
          <a:p>
            <a:pPr>
              <a:buFont typeface="Arial" panose="020B0604020202020204" pitchFamily="34" charset="0"/>
              <a:buChar char="•"/>
            </a:pPr>
            <a:r>
              <a:rPr lang="en-GB" dirty="0"/>
              <a:t>Represents the average difference between predicted and reference values</a:t>
            </a:r>
          </a:p>
          <a:p>
            <a:endParaRPr lang="en-US" dirty="0"/>
          </a:p>
          <a:p>
            <a:r>
              <a:rPr lang="en-US" dirty="0"/>
              <a:t> </a:t>
            </a:r>
            <a:r>
              <a:rPr lang="en-GB" b="1" dirty="0"/>
              <a:t>Mean Absolute Error (MAE):</a:t>
            </a:r>
            <a:endParaRPr lang="en-GB" dirty="0"/>
          </a:p>
          <a:p>
            <a:pPr>
              <a:buFont typeface="Arial" panose="020B0604020202020204" pitchFamily="34" charset="0"/>
              <a:buChar char="•"/>
            </a:pPr>
            <a:r>
              <a:rPr lang="en-GB" dirty="0"/>
              <a:t>This is the average of the absolute differences between predicted and reference values, giving a sense of overall prediction accuracy without considering the direction of the error.</a:t>
            </a:r>
          </a:p>
          <a:p>
            <a:endParaRPr lang="en-US" dirty="0"/>
          </a:p>
          <a:p>
            <a:r>
              <a:rPr lang="en-GB" b="1" dirty="0"/>
              <a:t>Relative Error (RE%):</a:t>
            </a:r>
            <a:endParaRPr lang="en-GB" dirty="0"/>
          </a:p>
          <a:p>
            <a:pPr>
              <a:buFont typeface="Arial" panose="020B0604020202020204" pitchFamily="34" charset="0"/>
              <a:buChar char="•"/>
            </a:pPr>
            <a:r>
              <a:rPr lang="en-GB" dirty="0"/>
              <a:t>Shows the error as a percentage of the reference value, providing a normalized way to compare errors across different scales.</a:t>
            </a:r>
          </a:p>
          <a:p>
            <a:endParaRPr lang="en-US" dirty="0"/>
          </a:p>
          <a:p>
            <a:endParaRPr lang="en-US" dirty="0"/>
          </a:p>
          <a:p>
            <a:r>
              <a:rPr lang="en-GB" b="1" dirty="0"/>
              <a:t>Root Mean Squared Error (RMSE):</a:t>
            </a:r>
          </a:p>
          <a:p>
            <a:r>
              <a:rPr lang="en-GB" dirty="0"/>
              <a:t>RMSE is a measure of the square root of the average squared difference between the</a:t>
            </a:r>
          </a:p>
          <a:p>
            <a:r>
              <a:rPr lang="en-GB" dirty="0"/>
              <a:t>Two pet images for each voxel :</a:t>
            </a:r>
            <a:r>
              <a:rPr lang="en-US" dirty="0"/>
              <a:t> has the </a:t>
            </a:r>
            <a:r>
              <a:rPr lang="en-US" dirty="0" err="1"/>
              <a:t>usit</a:t>
            </a:r>
            <a:r>
              <a:rPr lang="en-US" dirty="0"/>
              <a:t> as same as the </a:t>
            </a:r>
            <a:r>
              <a:rPr lang="en-US" dirty="0" err="1"/>
              <a:t>imge</a:t>
            </a:r>
            <a:r>
              <a:rPr lang="en-US" dirty="0"/>
              <a:t>, so it is </a:t>
            </a:r>
            <a:r>
              <a:rPr lang="en-US" dirty="0" err="1"/>
              <a:t>suv</a:t>
            </a:r>
            <a:r>
              <a:rPr lang="en-US" dirty="0"/>
              <a:t>.</a:t>
            </a:r>
          </a:p>
          <a:p>
            <a:endParaRPr lang="en-GB" dirty="0"/>
          </a:p>
          <a:p>
            <a:pPr>
              <a:buFont typeface="Arial" panose="020B0604020202020204" pitchFamily="34" charset="0"/>
              <a:buChar char="•"/>
            </a:pPr>
            <a:r>
              <a:rPr lang="en-GB" dirty="0"/>
              <a:t>Combines both the magnitude and variance of the errors, penalizing larger errors more than smaller ones. It's particularly useful for highlighting large deviations in predictions.</a:t>
            </a:r>
          </a:p>
          <a:p>
            <a:endParaRPr lang="en-US" dirty="0"/>
          </a:p>
          <a:p>
            <a:endParaRPr lang="en-US" dirty="0"/>
          </a:p>
          <a:p>
            <a:r>
              <a:rPr lang="en-GB" b="1" dirty="0"/>
              <a:t>Peak Signal-to-Noise Ratio (PSNR):</a:t>
            </a:r>
            <a:endParaRPr lang="en-GB" dirty="0"/>
          </a:p>
          <a:p>
            <a:pPr>
              <a:buFont typeface="Arial" panose="020B0604020202020204" pitchFamily="34" charset="0"/>
              <a:buChar char="•"/>
            </a:pPr>
            <a:r>
              <a:rPr lang="en-GB" dirty="0"/>
              <a:t>measures the ratio between the maximum possible value and the magnitude of the error, providing an indication of the overall quality of the predictions relative to the reference.</a:t>
            </a:r>
          </a:p>
          <a:p>
            <a:endParaRPr lang="en-GB" dirty="0"/>
          </a:p>
          <a:p>
            <a:r>
              <a:rPr lang="en-GB" dirty="0"/>
              <a:t>PSNR is a measure of relative power of the relative difference or noise in an image</a:t>
            </a:r>
          </a:p>
          <a:p>
            <a:r>
              <a:rPr lang="en-GB" dirty="0"/>
              <a:t>compared to its reference</a:t>
            </a:r>
          </a:p>
          <a:p>
            <a:endParaRPr lang="en-GB" dirty="0"/>
          </a:p>
          <a:p>
            <a:r>
              <a:rPr lang="en-US" dirty="0"/>
              <a:t>structural similarity</a:t>
            </a:r>
          </a:p>
          <a:p>
            <a:r>
              <a:rPr lang="en-GB" dirty="0"/>
              <a:t>SSIM evaluates the structural similarity between the predicted and reference images, focusing on perceptual quality rather than just pixel differences</a:t>
            </a:r>
            <a:endParaRPr lang="en-US" dirty="0"/>
          </a:p>
          <a:p>
            <a:r>
              <a:rPr lang="en-US" dirty="0"/>
              <a:t> index</a:t>
            </a:r>
            <a:r>
              <a:rPr lang="en-GB" dirty="0"/>
              <a:t> has a scale between −1 to 1, where an SSIM</a:t>
            </a:r>
          </a:p>
          <a:p>
            <a:r>
              <a:rPr lang="en-GB" dirty="0"/>
              <a:t>1 represents a perfect recovery of the original image..</a:t>
            </a:r>
          </a:p>
          <a:p>
            <a:endParaRPr lang="en-GB" dirty="0"/>
          </a:p>
          <a:p>
            <a:endParaRPr lang="en-GB" dirty="0"/>
          </a:p>
          <a:p>
            <a:endParaRPr lang="en-US" dirty="0"/>
          </a:p>
          <a:p>
            <a:r>
              <a:rPr lang="en-US" dirty="0"/>
              <a:t>-----------------------------------------------</a:t>
            </a:r>
          </a:p>
          <a:p>
            <a:r>
              <a:rPr lang="en-GB" dirty="0"/>
              <a:t>MAE is similar to the RMSE except that it is the absolute error rather than the squared error</a:t>
            </a:r>
          </a:p>
          <a:p>
            <a:r>
              <a:rPr lang="en-GB" dirty="0"/>
              <a:t>as calculated using the following equation </a:t>
            </a:r>
            <a:endParaRPr lang="en-US" dirty="0"/>
          </a:p>
          <a:p>
            <a:r>
              <a:rPr lang="en-GB" dirty="0"/>
              <a:t>MAE also yields error in units that match the original image</a:t>
            </a:r>
            <a:endParaRPr lang="en-US" dirty="0"/>
          </a:p>
          <a:p>
            <a:endParaRPr lang="en-US" dirty="0"/>
          </a:p>
          <a:p>
            <a:endParaRPr lang="en-US" dirty="0"/>
          </a:p>
          <a:p>
            <a:r>
              <a:rPr lang="en-GB" dirty="0"/>
              <a:t>. One limitation of the MAE</a:t>
            </a:r>
          </a:p>
          <a:p>
            <a:r>
              <a:rPr lang="en-GB" dirty="0"/>
              <a:t>approach is that if errors are </a:t>
            </a:r>
            <a:r>
              <a:rPr lang="en-GB" dirty="0" err="1"/>
              <a:t>centered</a:t>
            </a:r>
            <a:r>
              <a:rPr lang="en-GB" dirty="0"/>
              <a:t> around zero, the values of MAE may be much smaller</a:t>
            </a:r>
          </a:p>
          <a:p>
            <a:r>
              <a:rPr lang="en-GB" dirty="0"/>
              <a:t>than RMSE. Both RMSE and MAE can be sensitive to the cropping of the images: if images</a:t>
            </a:r>
          </a:p>
          <a:p>
            <a:r>
              <a:rPr lang="en-GB" dirty="0"/>
              <a:t>contain large amounts of surrounding air, this can have the effect of decreasing the average</a:t>
            </a:r>
          </a:p>
          <a:p>
            <a:r>
              <a:rPr lang="en-GB" dirty="0"/>
              <a:t>error, as models can often predict surrounding air with near perfect accuracy.</a:t>
            </a:r>
            <a:endParaRPr lang="en-US" dirty="0"/>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18</a:t>
            </a:fld>
            <a:endParaRPr lang="en-US" dirty="0"/>
          </a:p>
        </p:txBody>
      </p:sp>
    </p:spTree>
    <p:extLst>
      <p:ext uri="{BB962C8B-B14F-4D97-AF65-F5344CB8AC3E}">
        <p14:creationId xmlns:p14="http://schemas.microsoft.com/office/powerpoint/2010/main" val="2068754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badi Extra Light" panose="020B0204020104020204" pitchFamily="34" charset="0"/>
                <a:ea typeface="Aptos" panose="020B0004020202020204" pitchFamily="34" charset="0"/>
                <a:cs typeface="Arial" panose="020B0604020202020204" pitchFamily="34" charset="0"/>
              </a:rPr>
              <a:t>IMCM represent lower mean errors compared to ADCM for all 4 error </a:t>
            </a:r>
            <a:r>
              <a:rPr lang="en-US" sz="1800" dirty="0" err="1">
                <a:effectLst/>
                <a:latin typeface="Abadi Extra Light" panose="020B0204020104020204" pitchFamily="34" charset="0"/>
                <a:ea typeface="Aptos" panose="020B0004020202020204" pitchFamily="34" charset="0"/>
                <a:cs typeface="Arial" panose="020B0604020202020204" pitchFamily="34" charset="0"/>
              </a:rPr>
              <a:t>matrics</a:t>
            </a:r>
            <a:r>
              <a:rPr lang="en-US" sz="1800" dirty="0">
                <a:effectLst/>
                <a:latin typeface="Abadi Extra Light" panose="020B0204020104020204" pitchFamily="34" charset="0"/>
                <a:ea typeface="Aptos" panose="020B0004020202020204" pitchFamily="34" charset="0"/>
                <a:cs typeface="Arial" panose="020B0604020202020204" pitchFamily="34" charset="0"/>
              </a:rPr>
              <a:t> both in external and internal test set.</a:t>
            </a: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dirty="0"/>
              <a:t>Both models show higher errors in deal with external </a:t>
            </a:r>
            <a:r>
              <a:rPr lang="en-GB" sz="1800" dirty="0" err="1"/>
              <a:t>center</a:t>
            </a:r>
            <a:r>
              <a:rPr lang="en-GB" sz="1800" dirty="0"/>
              <a:t>, but ADCM has a slightly higher MAE and RMSE with a larger spread.</a:t>
            </a:r>
            <a:endParaRPr lang="en-US" sz="1800" dirty="0">
              <a:effectLst/>
              <a:latin typeface="Abadi Extra Light" panose="020B0204020104020204" pitchFamily="34" charset="0"/>
              <a:ea typeface="Aptos" panose="020B0004020202020204" pitchFamily="34" charset="0"/>
              <a:cs typeface="Arial" panose="020B0604020202020204" pitchFamily="34" charset="0"/>
            </a:endParaRPr>
          </a:p>
          <a:p>
            <a:pPr>
              <a:lnSpc>
                <a:spcPct val="107000"/>
              </a:lnSpc>
              <a:spcAft>
                <a:spcPts val="800"/>
              </a:spcAf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a:buFont typeface="Arial" panose="020B0604020202020204" pitchFamily="34" charset="0"/>
              <a:buNone/>
            </a:pPr>
            <a:endParaRPr lang="en-GB" dirty="0"/>
          </a:p>
          <a:p>
            <a:pPr>
              <a:buFont typeface="Arial" panose="020B0604020202020204" pitchFamily="34" charset="0"/>
              <a:buChar char="•"/>
            </a:pPr>
            <a:r>
              <a:rPr lang="en-GB" b="1" dirty="0"/>
              <a:t>SSIM </a:t>
            </a:r>
            <a:r>
              <a:rPr lang="en-US" sz="1200" dirty="0">
                <a:effectLst/>
                <a:latin typeface="Abadi Extra Light" panose="020B0204020104020204" pitchFamily="34" charset="0"/>
                <a:ea typeface="Aptos" panose="020B0004020202020204" pitchFamily="34" charset="0"/>
                <a:cs typeface="Arial" panose="020B0604020202020204" pitchFamily="34" charset="0"/>
              </a:rPr>
              <a:t>Also, IMCM achieves higher SSIM, showing better image quality.</a:t>
            </a:r>
          </a:p>
          <a:p>
            <a:pPr>
              <a:lnSpc>
                <a:spcPct val="107000"/>
              </a:lnSpc>
              <a:spcAft>
                <a:spcPts val="800"/>
              </a:spcAft>
            </a:pPr>
            <a:endParaRPr lang="en-US" sz="12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badi Extra Light" panose="020B0204020104020204" pitchFamily="34" charset="0"/>
                <a:ea typeface="Aptos" panose="020B0004020202020204" pitchFamily="34" charset="0"/>
                <a:cs typeface="Arial" panose="020B0604020202020204" pitchFamily="34" charset="0"/>
              </a:rPr>
              <a:t>Overall, IMCM outperforms ADCM in most metrics, providing more reliable and higher quality images.</a:t>
            </a:r>
          </a:p>
          <a:p>
            <a:pPr>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BCFAAAB6-A2C6-4A85-A3A1-98EFBA61C967}" type="slidenum">
              <a:rPr lang="en-US" smtClean="0"/>
              <a:t>20</a:t>
            </a:fld>
            <a:endParaRPr lang="en-US" dirty="0"/>
          </a:p>
        </p:txBody>
      </p:sp>
    </p:spTree>
    <p:extLst>
      <p:ext uri="{BB962C8B-B14F-4D97-AF65-F5344CB8AC3E}">
        <p14:creationId xmlns:p14="http://schemas.microsoft.com/office/powerpoint/2010/main" val="260508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badi Extra Light" panose="020B0204020104020204" pitchFamily="34" charset="0"/>
                <a:ea typeface="Aptos" panose="020B0004020202020204" pitchFamily="34" charset="0"/>
                <a:cs typeface="Arial" panose="020B0604020202020204" pitchFamily="34" charset="0"/>
              </a:rPr>
              <a:t>The joint histogram shows the voxel-wise correlation for predicted values compared to the reference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ptos" panose="020B0004020202020204" pitchFamily="34" charset="0"/>
              <a:ea typeface="Aptos" panose="020B0004020202020204" pitchFamily="34" charset="0"/>
              <a:cs typeface="Arial" panose="020B0604020202020204" pitchFamily="34" charset="0"/>
            </a:endParaRPr>
          </a:p>
          <a:p>
            <a:r>
              <a:rPr lang="en-US" dirty="0"/>
              <a:t>Top left: </a:t>
            </a:r>
            <a:r>
              <a:rPr lang="en-GB" dirty="0"/>
              <a:t>This panel shows the comparison for the IMCM model within internal </a:t>
            </a:r>
            <a:r>
              <a:rPr lang="en-GB" dirty="0" err="1"/>
              <a:t>centers</a:t>
            </a:r>
            <a:r>
              <a:rPr lang="en-GB" dirty="0"/>
              <a:t>. The slope is (0.89), the intercept is close to 0.</a:t>
            </a:r>
          </a:p>
          <a:p>
            <a:r>
              <a:rPr lang="en-GB" dirty="0"/>
              <a:t>The R-value (0.975) suggests strong linear relationship between predicted and reference values.</a:t>
            </a:r>
            <a:endParaRPr lang="en-US" dirty="0"/>
          </a:p>
          <a:p>
            <a:r>
              <a:rPr lang="en-GB" dirty="0"/>
              <a:t>indicating that the model predicts values close to the reference, but with slight underestimation</a:t>
            </a:r>
          </a:p>
          <a:p>
            <a:endParaRPr lang="en-US" dirty="0"/>
          </a:p>
          <a:p>
            <a:r>
              <a:rPr lang="en-GB" b="1" dirty="0"/>
              <a:t>IMCM - External (Bottom Left)</a:t>
            </a:r>
            <a:r>
              <a:rPr lang="en-GB" dirty="0"/>
              <a:t>:</a:t>
            </a:r>
          </a:p>
          <a:p>
            <a:pPr>
              <a:buFont typeface="Arial" panose="020B0604020202020204" pitchFamily="34" charset="0"/>
              <a:buChar char="•"/>
            </a:pPr>
            <a:r>
              <a:rPr lang="en-GB" dirty="0"/>
              <a:t>This panel shows the comparison for the IMCM model within external </a:t>
            </a:r>
            <a:r>
              <a:rPr lang="en-GB" dirty="0" err="1"/>
              <a:t>centers</a:t>
            </a:r>
            <a:r>
              <a:rPr lang="en-GB" dirty="0"/>
              <a:t> (C5).</a:t>
            </a:r>
          </a:p>
          <a:p>
            <a:pPr>
              <a:buFont typeface="Arial" panose="020B0604020202020204" pitchFamily="34" charset="0"/>
              <a:buChar char="•"/>
            </a:pPr>
            <a:r>
              <a:rPr lang="en-GB" dirty="0"/>
              <a:t>The slope (0.65) is less than 1, indicating significant underestimation of predicted values compared to the reference.</a:t>
            </a:r>
          </a:p>
          <a:p>
            <a:pPr>
              <a:buFont typeface="Arial" panose="020B0604020202020204" pitchFamily="34" charset="0"/>
              <a:buChar char="•"/>
            </a:pPr>
            <a:r>
              <a:rPr lang="en-GB" dirty="0"/>
              <a:t>The intercept (0.26) shows a slight positive bias.</a:t>
            </a:r>
          </a:p>
          <a:p>
            <a:pPr>
              <a:buFont typeface="Arial" panose="020B0604020202020204" pitchFamily="34" charset="0"/>
              <a:buChar char="•"/>
            </a:pPr>
            <a:r>
              <a:rPr lang="en-GB" dirty="0"/>
              <a:t>The R-value (0.940) suggests a good linear relationship but weaker compared to internal cases.</a:t>
            </a:r>
          </a:p>
          <a:p>
            <a:pPr>
              <a:buFont typeface="Arial" panose="020B0604020202020204" pitchFamily="34" charset="0"/>
              <a:buChar char="•"/>
            </a:pPr>
            <a:endParaRPr lang="en-GB" dirty="0"/>
          </a:p>
          <a:p>
            <a:endParaRPr lang="en-US" dirty="0"/>
          </a:p>
          <a:p>
            <a:r>
              <a:rPr lang="en-GB" b="1" dirty="0"/>
              <a:t>ADCM - Internal (Top Right)</a:t>
            </a:r>
            <a:r>
              <a:rPr lang="en-GB" dirty="0"/>
              <a:t>:</a:t>
            </a:r>
          </a:p>
          <a:p>
            <a:pPr>
              <a:buFont typeface="Arial" panose="020B0604020202020204" pitchFamily="34" charset="0"/>
              <a:buChar char="•"/>
            </a:pPr>
            <a:r>
              <a:rPr lang="en-GB" dirty="0"/>
              <a:t>The slope (1.04) is slightly greater than 1, indicating a slight overestimation by the model.</a:t>
            </a:r>
          </a:p>
          <a:p>
            <a:pPr>
              <a:buFont typeface="Arial" panose="020B0604020202020204" pitchFamily="34" charset="0"/>
              <a:buChar char="•"/>
            </a:pPr>
            <a:r>
              <a:rPr lang="en-GB" dirty="0"/>
              <a:t>The intercept (0.54) suggests a minor positive bias.</a:t>
            </a:r>
          </a:p>
          <a:p>
            <a:pPr>
              <a:buFont typeface="Arial" panose="020B0604020202020204" pitchFamily="34" charset="0"/>
              <a:buChar char="•"/>
            </a:pPr>
            <a:r>
              <a:rPr lang="en-GB" dirty="0"/>
              <a:t>The R-value (0.890) is lower than that of IMCM, indicating a weaker linear relationship.</a:t>
            </a:r>
          </a:p>
          <a:p>
            <a:endParaRPr lang="en-US" dirty="0"/>
          </a:p>
          <a:p>
            <a:r>
              <a:rPr lang="en-GB" b="1" dirty="0"/>
              <a:t>ADCM - External (Bottom Right)</a:t>
            </a:r>
            <a:r>
              <a:rPr lang="en-GB" dirty="0"/>
              <a:t>:</a:t>
            </a:r>
          </a:p>
          <a:p>
            <a:pPr>
              <a:buFont typeface="Arial" panose="020B0604020202020204" pitchFamily="34" charset="0"/>
              <a:buChar char="•"/>
            </a:pPr>
            <a:r>
              <a:rPr lang="en-GB" dirty="0"/>
              <a:t>The slope (1.23) is much greater than 1, indicating a notable overestimation of predicted values.</a:t>
            </a:r>
          </a:p>
          <a:p>
            <a:pPr>
              <a:buFont typeface="Arial" panose="020B0604020202020204" pitchFamily="34" charset="0"/>
              <a:buChar char="•"/>
            </a:pPr>
            <a:r>
              <a:rPr lang="en-GB" dirty="0"/>
              <a:t>The intercept (-2.27) indicates a negative bias.</a:t>
            </a:r>
          </a:p>
          <a:p>
            <a:pPr>
              <a:buFont typeface="Arial" panose="020B0604020202020204" pitchFamily="34" charset="0"/>
              <a:buChar char="•"/>
            </a:pPr>
            <a:r>
              <a:rPr lang="en-GB" dirty="0"/>
              <a:t>The R-value (0.850) is the lowest among all panels, indicating the weakest linear relationship.</a:t>
            </a:r>
          </a:p>
          <a:p>
            <a:pPr>
              <a:buFont typeface="Arial" panose="020B0604020202020204" pitchFamily="34" charset="0"/>
              <a:buChar cha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General Observations:</a:t>
            </a:r>
          </a:p>
          <a:p>
            <a:pPr>
              <a:buFont typeface="Arial" panose="020B0604020202020204" pitchFamily="34" charset="0"/>
              <a:buChar char="•"/>
            </a:pPr>
            <a:endParaRPr lang="en-GB" dirty="0"/>
          </a:p>
          <a:p>
            <a:pPr marL="742950" lvl="1" indent="-285750">
              <a:buFont typeface="Arial" panose="020B0604020202020204" pitchFamily="34" charset="0"/>
              <a:buChar char="•"/>
            </a:pPr>
            <a:r>
              <a:rPr lang="en-GB" dirty="0"/>
              <a:t>IMCM generally shows less deviation from the reference values compared to ADCM, both in internal and external cases.</a:t>
            </a:r>
          </a:p>
          <a:p>
            <a:pPr marL="742950" lvl="1" indent="-285750">
              <a:buFont typeface="Arial" panose="020B0604020202020204" pitchFamily="34" charset="0"/>
              <a:buChar char="•"/>
            </a:pPr>
            <a:r>
              <a:rPr lang="en-GB" dirty="0"/>
              <a:t>ADCM tends to overestimate SUV values more than IMCM, especially in external </a:t>
            </a:r>
            <a:r>
              <a:rPr lang="en-GB" dirty="0" err="1"/>
              <a:t>centers</a:t>
            </a:r>
            <a:r>
              <a:rPr lang="en-GB" dirty="0"/>
              <a:t>.</a:t>
            </a:r>
          </a:p>
          <a:p>
            <a:pPr>
              <a:buFont typeface="Arial" panose="020B0604020202020204" pitchFamily="34" charset="0"/>
              <a:buChar char="•"/>
            </a:pPr>
            <a:endParaRPr lang="en-GB" dirty="0"/>
          </a:p>
          <a:p>
            <a:pPr>
              <a:buFont typeface="Arial" panose="020B0604020202020204" pitchFamily="34" charset="0"/>
              <a:buChar char="•"/>
            </a:pPr>
            <a:r>
              <a:rPr lang="en-GB" dirty="0"/>
              <a:t>-------------------------------------------------</a:t>
            </a:r>
          </a:p>
          <a:p>
            <a:pPr>
              <a:buFont typeface="Arial" panose="020B0604020202020204" pitchFamily="34" charset="0"/>
              <a:buChar char="•"/>
            </a:pPr>
            <a:endParaRPr lang="en-GB" dirty="0"/>
          </a:p>
          <a:p>
            <a:r>
              <a:rPr lang="en-GB" b="1" dirty="0"/>
              <a:t>General Observations:</a:t>
            </a:r>
          </a:p>
          <a:p>
            <a:pPr marL="742950" lvl="1" indent="-285750">
              <a:buFont typeface="Arial" panose="020B0604020202020204" pitchFamily="34" charset="0"/>
              <a:buChar char="•"/>
            </a:pPr>
            <a:r>
              <a:rPr lang="en-GB" dirty="0"/>
              <a:t>Both models (IMCM and ADCM) perform better (closer to the ideal line) in internal </a:t>
            </a:r>
            <a:r>
              <a:rPr lang="en-GB" dirty="0" err="1"/>
              <a:t>centers</a:t>
            </a:r>
            <a:r>
              <a:rPr lang="en-GB" dirty="0"/>
              <a:t> compared to external </a:t>
            </a:r>
            <a:r>
              <a:rPr lang="en-GB" dirty="0" err="1"/>
              <a:t>centers</a:t>
            </a:r>
            <a:r>
              <a:rPr lang="en-GB" dirty="0"/>
              <a:t>.</a:t>
            </a:r>
          </a:p>
          <a:p>
            <a:pPr marL="742950" lvl="1" indent="-285750">
              <a:buFont typeface="Arial" panose="020B0604020202020204" pitchFamily="34" charset="0"/>
              <a:buChar char="•"/>
            </a:pPr>
            <a:r>
              <a:rPr lang="en-GB" dirty="0"/>
              <a:t>The differences between predicted and reference values are more pronounced in the external </a:t>
            </a:r>
            <a:r>
              <a:rPr lang="en-GB" dirty="0" err="1"/>
              <a:t>centers</a:t>
            </a:r>
            <a:r>
              <a:rPr lang="en-GB" dirty="0"/>
              <a:t>, with ADCM showing greater deviation compared to IMCM.</a:t>
            </a:r>
          </a:p>
          <a:p>
            <a:pPr>
              <a:buFont typeface="Arial" panose="020B0604020202020204" pitchFamily="34" charset="0"/>
              <a:buChar char="•"/>
            </a:pPr>
            <a:r>
              <a:rPr lang="en-GB" b="1" dirty="0"/>
              <a:t>IMCM vs. ADCM</a:t>
            </a:r>
            <a:r>
              <a:rPr lang="en-GB" dirty="0"/>
              <a:t>:</a:t>
            </a:r>
          </a:p>
          <a:p>
            <a:pPr marL="742950" lvl="1" indent="-285750">
              <a:buFont typeface="Arial" panose="020B0604020202020204" pitchFamily="34" charset="0"/>
              <a:buChar char="•"/>
            </a:pPr>
            <a:r>
              <a:rPr lang="en-GB" dirty="0"/>
              <a:t>IMCM generally shows less deviation from the reference values compared to ADCM, both in internal and external cases.</a:t>
            </a:r>
          </a:p>
          <a:p>
            <a:pPr marL="742950" lvl="1" indent="-285750">
              <a:buFont typeface="Arial" panose="020B0604020202020204" pitchFamily="34" charset="0"/>
              <a:buChar char="•"/>
            </a:pPr>
            <a:r>
              <a:rPr lang="en-GB" dirty="0"/>
              <a:t>ADCM tends to overestimate SUV values more than IMCM, especially in external </a:t>
            </a:r>
            <a:r>
              <a:rPr lang="en-GB" dirty="0" err="1"/>
              <a:t>centers</a:t>
            </a:r>
            <a:r>
              <a:rPr lang="en-GB" dirty="0"/>
              <a:t>.</a:t>
            </a:r>
          </a:p>
          <a:p>
            <a:pPr>
              <a:buFont typeface="Arial" panose="020B0604020202020204" pitchFamily="34" charset="0"/>
              <a:buChar char="•"/>
            </a:pPr>
            <a:r>
              <a:rPr lang="en-GB" dirty="0"/>
              <a:t>The plots suggest that the IMCM model performs more reliably across both internal and external </a:t>
            </a:r>
            <a:r>
              <a:rPr lang="en-GB" dirty="0" err="1"/>
              <a:t>centers</a:t>
            </a:r>
            <a:r>
              <a:rPr lang="en-GB" dirty="0"/>
              <a:t> compared to the ADCM model, which shows more significant deviations, especially in external cases. The </a:t>
            </a:r>
            <a:r>
              <a:rPr lang="en-GB" dirty="0" err="1"/>
              <a:t>color</a:t>
            </a:r>
            <a:r>
              <a:rPr lang="en-GB" dirty="0"/>
              <a:t> intensity distribution indicates where most of the data points are concentrated, helping visualize the density of SUV predictions relative to the reference values.</a:t>
            </a: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21</a:t>
            </a:fld>
            <a:endParaRPr lang="en-US" dirty="0"/>
          </a:p>
        </p:txBody>
      </p:sp>
    </p:spTree>
    <p:extLst>
      <p:ext uri="{BB962C8B-B14F-4D97-AF65-F5344CB8AC3E}">
        <p14:creationId xmlns:p14="http://schemas.microsoft.com/office/powerpoint/2010/main" val="2102054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cross </a:t>
            </a:r>
            <a:r>
              <a:rPr lang="en-GB" dirty="0" err="1"/>
              <a:t>trqcer</a:t>
            </a:r>
            <a:r>
              <a:rPr lang="en-GB" dirty="0"/>
              <a:t> validation</a:t>
            </a:r>
          </a:p>
          <a:p>
            <a:endParaRPr lang="en-GB" dirty="0"/>
          </a:p>
          <a:p>
            <a:pPr>
              <a:buFont typeface="Arial" panose="020B0604020202020204" pitchFamily="34" charset="0"/>
              <a:buChar char="•"/>
            </a:pPr>
            <a:r>
              <a:rPr lang="en-GB" b="1" dirty="0"/>
              <a:t>Accuracy (Mean Error &amp; Mean Absolute Error):</a:t>
            </a:r>
            <a:endParaRPr lang="en-GB" dirty="0"/>
          </a:p>
          <a:p>
            <a:pPr marL="742950" lvl="1" indent="-285750">
              <a:buFont typeface="Arial" panose="020B0604020202020204" pitchFamily="34" charset="0"/>
              <a:buChar char="•"/>
            </a:pPr>
            <a:r>
              <a:rPr lang="en-GB" b="1" dirty="0"/>
              <a:t>TL-MC</a:t>
            </a:r>
            <a:r>
              <a:rPr lang="en-GB" dirty="0"/>
              <a:t> generally shows lower and more consistent errors compared to </a:t>
            </a:r>
            <a:r>
              <a:rPr lang="en-GB" b="1" dirty="0"/>
              <a:t>ADCM</a:t>
            </a:r>
            <a:r>
              <a:rPr lang="en-GB" dirty="0"/>
              <a:t>, indicating it provides more accurate SUV predictions across different scenarios.</a:t>
            </a:r>
          </a:p>
          <a:p>
            <a:pPr>
              <a:buFont typeface="Arial" panose="020B0604020202020204" pitchFamily="34" charset="0"/>
              <a:buChar char="•"/>
            </a:pPr>
            <a:r>
              <a:rPr lang="en-GB" b="1" dirty="0"/>
              <a:t>Precision (Relative Error &amp; RMSE):</a:t>
            </a:r>
            <a:endParaRPr lang="en-GB" dirty="0"/>
          </a:p>
          <a:p>
            <a:pPr marL="742950" lvl="1" indent="-285750">
              <a:buFont typeface="Arial" panose="020B0604020202020204" pitchFamily="34" charset="0"/>
              <a:buChar char="•"/>
            </a:pPr>
            <a:r>
              <a:rPr lang="en-GB" b="1" dirty="0"/>
              <a:t>TL-MC</a:t>
            </a:r>
            <a:r>
              <a:rPr lang="en-GB" dirty="0"/>
              <a:t> exhibits lower relative error and RMSE, suggesting it is more precise in its predictions, with less variability compared to </a:t>
            </a:r>
            <a:r>
              <a:rPr lang="en-GB" b="1" dirty="0"/>
              <a:t>ADCM</a:t>
            </a:r>
            <a:r>
              <a:rPr lang="en-GB" dirty="0"/>
              <a:t>.</a:t>
            </a:r>
          </a:p>
          <a:p>
            <a:pPr>
              <a:buFont typeface="Arial" panose="020B0604020202020204" pitchFamily="34" charset="0"/>
              <a:buChar char="•"/>
            </a:pPr>
            <a:r>
              <a:rPr lang="en-GB" b="1" dirty="0"/>
              <a:t>Image Quality (PSNR &amp; SSIM):</a:t>
            </a:r>
            <a:endParaRPr lang="en-GB" dirty="0"/>
          </a:p>
          <a:p>
            <a:r>
              <a:rPr lang="en-GB" dirty="0"/>
              <a:t>		ADCM shows more stability and constant parameters regarding TL-MC.</a:t>
            </a:r>
          </a:p>
          <a:p>
            <a:endParaRPr lang="en-GB" b="1" dirty="0"/>
          </a:p>
          <a:p>
            <a:endParaRPr lang="en-GB" b="1" dirty="0"/>
          </a:p>
          <a:p>
            <a:r>
              <a:rPr lang="en-GB" b="1" dirty="0"/>
              <a:t>Overall Conclusion:</a:t>
            </a:r>
          </a:p>
          <a:p>
            <a:pPr>
              <a:buFont typeface="Arial" panose="020B0604020202020204" pitchFamily="34" charset="0"/>
              <a:buChar char="•"/>
            </a:pPr>
            <a:r>
              <a:rPr lang="en-GB" b="1" dirty="0"/>
              <a:t>TL-MC</a:t>
            </a:r>
            <a:r>
              <a:rPr lang="en-GB" dirty="0"/>
              <a:t> consistently performs better than </a:t>
            </a:r>
            <a:r>
              <a:rPr lang="en-GB" b="1" dirty="0"/>
              <a:t>ADCM</a:t>
            </a:r>
            <a:r>
              <a:rPr lang="en-GB" dirty="0"/>
              <a:t> in terms of accuracy, precision, and image quality, making it the more reliable model across different conditions. </a:t>
            </a:r>
            <a:r>
              <a:rPr lang="en-GB" b="1" dirty="0"/>
              <a:t>ADCM</a:t>
            </a:r>
            <a:r>
              <a:rPr lang="en-GB" dirty="0"/>
              <a:t> tends to show higher variability and errors, indicating it may struggle more in certain scenarios.</a:t>
            </a:r>
          </a:p>
          <a:p>
            <a:endParaRPr lang="en-US" dirty="0"/>
          </a:p>
          <a:p>
            <a:r>
              <a:rPr lang="en-US" dirty="0"/>
              <a:t>-----------------------------</a:t>
            </a:r>
          </a:p>
          <a:p>
            <a:r>
              <a:rPr lang="en-GB" dirty="0"/>
              <a:t>For ME, ADCM shows overestimated and TLMC shows </a:t>
            </a:r>
            <a:r>
              <a:rPr lang="en-GB" dirty="0" err="1"/>
              <a:t>understination</a:t>
            </a:r>
            <a:r>
              <a:rPr lang="en-GB" dirty="0"/>
              <a:t>,</a:t>
            </a:r>
          </a:p>
          <a:p>
            <a:r>
              <a:rPr lang="en-GB" dirty="0"/>
              <a:t>For RE, RMSE TLMC shows lower values.</a:t>
            </a:r>
          </a:p>
          <a:p>
            <a:r>
              <a:rPr lang="en-GB" dirty="0"/>
              <a:t>About P</a:t>
            </a: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22</a:t>
            </a:fld>
            <a:endParaRPr lang="en-US" dirty="0"/>
          </a:p>
        </p:txBody>
      </p:sp>
    </p:spTree>
    <p:extLst>
      <p:ext uri="{BB962C8B-B14F-4D97-AF65-F5344CB8AC3E}">
        <p14:creationId xmlns:p14="http://schemas.microsoft.com/office/powerpoint/2010/main" val="93612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badi Extra Light" panose="020B0204020104020204" pitchFamily="34" charset="0"/>
                <a:ea typeface="Aptos" panose="020B0004020202020204" pitchFamily="34" charset="0"/>
                <a:cs typeface="Arial" panose="020B0604020202020204" pitchFamily="34" charset="0"/>
              </a:rPr>
              <a:t>Positron Emission Tomography (PET) is the gold standard of molecular imaging modalities and </a:t>
            </a:r>
            <a:r>
              <a:rPr lang="en-NL" sz="1800" dirty="0">
                <a:effectLst/>
                <a:latin typeface="Abadi Extra Light" panose="020B0204020104020204" pitchFamily="34" charset="0"/>
                <a:ea typeface="Aptos" panose="020B0004020202020204" pitchFamily="34" charset="0"/>
                <a:cs typeface="Arial" panose="020B0604020202020204" pitchFamily="34" charset="0"/>
              </a:rPr>
              <a:t>widely use around the world for Diagnosis and treatment follow-up.</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each positron emits from the radiotracer inside the body, interact with an electron of the surrounding tissue area, and they produce 2 gamma rays.</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if these 2 gamma-rays would detected in a short period of time and in the exact opposite that is a true coincidence and we have a correct line of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responce</a:t>
            </a:r>
            <a:r>
              <a:rPr lang="en-NL" sz="1800" dirty="0">
                <a:effectLst/>
                <a:latin typeface="Abadi Extra Light" panose="020B0204020104020204" pitchFamily="34" charset="0"/>
                <a:ea typeface="Aptos" panose="020B0004020202020204" pitchFamily="34" charset="0"/>
                <a:cs typeface="Arial" panose="020B0604020202020204" pitchFamily="34" charset="0"/>
              </a:rPr>
              <a:t> can registered a true event contributing to create a PET image.</a:t>
            </a:r>
            <a:br>
              <a:rPr lang="en-NL" sz="1800" dirty="0">
                <a:effectLst/>
                <a:latin typeface="Abadi Extra Light" panose="020B0204020104020204" pitchFamily="34" charset="0"/>
                <a:ea typeface="Aptos" panose="020B0004020202020204" pitchFamily="34" charset="0"/>
                <a:cs typeface="Arial" panose="020B0604020202020204" pitchFamily="34" charset="0"/>
              </a:rPr>
            </a:br>
            <a:r>
              <a:rPr lang="en-NL" sz="1800" dirty="0">
                <a:effectLst/>
                <a:latin typeface="Abadi Extra Light" panose="020B0204020104020204" pitchFamily="34" charset="0"/>
                <a:ea typeface="Aptos" panose="020B0004020202020204" pitchFamily="34" charset="0"/>
                <a:cs typeface="Arial" panose="020B0604020202020204" pitchFamily="34" charset="0"/>
              </a:rPr>
              <a:t>But because of Compton scattering sometimes we have scatter and random events.</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Two major factors that affect the quality of PET images are these attenuation and scatter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phenomenan</a:t>
            </a:r>
            <a:r>
              <a:rPr lang="en-NL" sz="1800" dirty="0">
                <a:effectLst/>
                <a:latin typeface="Abadi Extra Light" panose="020B0204020104020204" pitchFamily="34" charset="0"/>
                <a:ea typeface="Aptos" panose="020B0004020202020204" pitchFamily="34" charset="0"/>
                <a:cs typeface="Arial" panose="020B0604020202020204" pitchFamily="34" charset="0"/>
              </a:rPr>
              <a:t>.</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Attenuation happens when the energy of gamma-ray photons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decreass</a:t>
            </a:r>
            <a:r>
              <a:rPr lang="en-NL" sz="1800" dirty="0">
                <a:effectLst/>
                <a:latin typeface="Abadi Extra Light" panose="020B0204020104020204" pitchFamily="34" charset="0"/>
                <a:ea typeface="Aptos" panose="020B0004020202020204" pitchFamily="34" charset="0"/>
                <a:cs typeface="Arial" panose="020B0604020202020204" pitchFamily="34" charset="0"/>
              </a:rPr>
              <a:t> as they pass through the body tissue.</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Different tissues density attenuate photons to the different directions.</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they can lead to inaccuracies in the representation of tracer distribution. </a:t>
            </a:r>
            <a:endParaRPr lang="en-US" sz="1800" dirty="0">
              <a:effectLst/>
              <a:latin typeface="Aptos" panose="020B0004020202020204" pitchFamily="34" charset="0"/>
              <a:ea typeface="Aptos" panose="020B0004020202020204" pitchFamily="34" charset="0"/>
              <a:cs typeface="Arial" panose="020B0604020202020204" pitchFamily="34" charset="0"/>
            </a:endParaRPr>
          </a:p>
          <a:p>
            <a:r>
              <a:rPr lang="en-NL" sz="1800" dirty="0">
                <a:effectLst/>
                <a:latin typeface="Abadi Extra Light" panose="020B0204020104020204" pitchFamily="34" charset="0"/>
                <a:ea typeface="Aptos" panose="020B0004020202020204" pitchFamily="34" charset="0"/>
                <a:cs typeface="Arial" panose="020B0604020202020204" pitchFamily="34" charset="0"/>
              </a:rPr>
              <a:t>So we need a solution for compensating attenuation and correcting scatter events.</a:t>
            </a:r>
            <a:endParaRPr lang="en-US" dirty="0"/>
          </a:p>
          <a:p>
            <a:endParaRPr lang="en-GB" sz="1200" b="1" dirty="0"/>
          </a:p>
          <a:p>
            <a:r>
              <a:rPr lang="en-GB" sz="1200" b="1" dirty="0"/>
              <a:t>True Coincidence</a:t>
            </a:r>
          </a:p>
          <a:p>
            <a:endParaRPr lang="en-GB" sz="1200" b="1" dirty="0"/>
          </a:p>
          <a:p>
            <a:pPr marL="285750" indent="-285750">
              <a:buFont typeface="Courier New" panose="02070309020205020404" pitchFamily="49" charset="0"/>
              <a:buChar char="o"/>
            </a:pPr>
            <a:r>
              <a:rPr lang="en-GB" sz="1200" dirty="0"/>
              <a:t>One annihilation</a:t>
            </a:r>
          </a:p>
          <a:p>
            <a:pPr marL="285750" indent="-285750">
              <a:buFont typeface="Courier New" panose="02070309020205020404" pitchFamily="49" charset="0"/>
              <a:buChar char="o"/>
            </a:pPr>
            <a:r>
              <a:rPr lang="en-GB" sz="1200" dirty="0"/>
              <a:t>Straight path photons</a:t>
            </a:r>
            <a:endParaRPr lang="en-US" sz="1200" dirty="0"/>
          </a:p>
          <a:p>
            <a:r>
              <a:rPr lang="en-GB" sz="1200" b="1" dirty="0"/>
              <a:t>Scatter Coincidence</a:t>
            </a:r>
          </a:p>
          <a:p>
            <a:endParaRPr lang="en-GB" sz="1200" b="1" dirty="0"/>
          </a:p>
          <a:p>
            <a:pPr marL="285750" indent="-285750">
              <a:buFont typeface="Courier New" panose="02070309020205020404" pitchFamily="49" charset="0"/>
              <a:buChar char="o"/>
            </a:pPr>
            <a:r>
              <a:rPr lang="en-GB" sz="1200" dirty="0"/>
              <a:t>One annihilation</a:t>
            </a:r>
          </a:p>
          <a:p>
            <a:pPr marL="285750" indent="-285750">
              <a:buFont typeface="Courier New" panose="02070309020205020404" pitchFamily="49" charset="0"/>
              <a:buChar char="o"/>
            </a:pPr>
            <a:r>
              <a:rPr lang="en-GB" sz="1200" dirty="0"/>
              <a:t>Photons scatter</a:t>
            </a:r>
          </a:p>
          <a:p>
            <a:pPr marL="285750" indent="-285750">
              <a:buFont typeface="Courier New" panose="02070309020205020404" pitchFamily="49" charset="0"/>
              <a:buChar char="o"/>
            </a:pPr>
            <a:r>
              <a:rPr lang="en-GB" sz="1200" dirty="0" err="1"/>
              <a:t>Artifactual</a:t>
            </a:r>
            <a:r>
              <a:rPr lang="en-GB" sz="1200" dirty="0"/>
              <a:t> measured LOR</a:t>
            </a:r>
            <a:endParaRPr lang="en-US" sz="1200" dirty="0"/>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a:t>
            </a:fld>
            <a:endParaRPr lang="en-US" dirty="0"/>
          </a:p>
        </p:txBody>
      </p:sp>
    </p:spTree>
    <p:extLst>
      <p:ext uri="{BB962C8B-B14F-4D97-AF65-F5344CB8AC3E}">
        <p14:creationId xmlns:p14="http://schemas.microsoft.com/office/powerpoint/2010/main" val="1820400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TL-MC shows better performance across both </a:t>
            </a:r>
            <a:r>
              <a:rPr lang="en-GB" dirty="0" err="1"/>
              <a:t>centers</a:t>
            </a:r>
            <a:r>
              <a:rPr lang="en-GB" dirty="0"/>
              <a:t> compared to the ADCM model.</a:t>
            </a:r>
          </a:p>
          <a:p>
            <a:r>
              <a:rPr lang="en-GB" dirty="0"/>
              <a:t> This is proved by higher correlation coefficients and R values.</a:t>
            </a:r>
          </a:p>
          <a:p>
            <a:endParaRPr lang="en-GB" dirty="0"/>
          </a:p>
          <a:p>
            <a:r>
              <a:rPr lang="en-GB" dirty="0"/>
              <a:t>while the TL-MC model’s predictions are more reliable, especially for lower SUVs.</a:t>
            </a:r>
          </a:p>
          <a:p>
            <a:r>
              <a:rPr lang="en-GB" dirty="0"/>
              <a:t>the ADCM model shows noticeable variability and tends to overestimate SUVs, </a:t>
            </a:r>
          </a:p>
          <a:p>
            <a:r>
              <a:rPr lang="en-GB" dirty="0"/>
              <a:t>particularly in the higher range,</a:t>
            </a: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23</a:t>
            </a:fld>
            <a:endParaRPr lang="en-US" dirty="0"/>
          </a:p>
        </p:txBody>
      </p:sp>
    </p:spTree>
    <p:extLst>
      <p:ext uri="{BB962C8B-B14F-4D97-AF65-F5344CB8AC3E}">
        <p14:creationId xmlns:p14="http://schemas.microsoft.com/office/powerpoint/2010/main" val="683240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have developed a dashboard that enables real-time attenuation and scatter correction (ASC) .</a:t>
            </a:r>
          </a:p>
          <a:p>
            <a:r>
              <a:rPr lang="en-GB" dirty="0"/>
              <a:t>The dashboard allows users to process data instantly and assess the effectiveness of the model on the fly</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30</a:t>
            </a:fld>
            <a:endParaRPr lang="en-US" dirty="0"/>
          </a:p>
        </p:txBody>
      </p:sp>
    </p:spTree>
    <p:extLst>
      <p:ext uri="{BB962C8B-B14F-4D97-AF65-F5344CB8AC3E}">
        <p14:creationId xmlns:p14="http://schemas.microsoft.com/office/powerpoint/2010/main" val="3573527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lnSpc>
                <a:spcPct val="200000"/>
              </a:lnSpc>
              <a:spcBef>
                <a:spcPct val="0"/>
              </a:spcBef>
              <a:spcAft>
                <a:spcPct val="0"/>
              </a:spcAft>
            </a:pPr>
            <a:r>
              <a:rPr lang="en-US" dirty="0"/>
              <a:t>So in this research, we </a:t>
            </a:r>
            <a:r>
              <a:rPr kumimoji="0" lang="en-US" altLang="en-US" sz="1200" b="0" i="0" u="none" strike="noStrike" cap="none" normalizeH="0" baseline="0" dirty="0">
                <a:ln>
                  <a:noFill/>
                </a:ln>
                <a:effectLst/>
                <a:latin typeface="+mj-lt"/>
              </a:rPr>
              <a:t>Developed two CT-free DL models for ASC in PET imaging,</a:t>
            </a:r>
          </a:p>
          <a:p>
            <a:pPr lvl="0" eaLnBrk="0" fontAlgn="base" hangingPunct="0">
              <a:lnSpc>
                <a:spcPct val="200000"/>
              </a:lnSpc>
              <a:spcBef>
                <a:spcPct val="0"/>
              </a:spcBef>
              <a:spcAft>
                <a:spcPct val="0"/>
              </a:spcAft>
            </a:pPr>
            <a:r>
              <a:rPr kumimoji="0" lang="en-US" altLang="en-US" sz="1200" b="0" i="0" u="none" strike="noStrike" cap="none" normalizeH="0" baseline="0" dirty="0">
                <a:ln>
                  <a:noFill/>
                </a:ln>
                <a:effectLst/>
                <a:latin typeface="+mj-lt"/>
              </a:rPr>
              <a:t>We tested models in face with different centers and radiotracers.</a:t>
            </a:r>
          </a:p>
          <a:p>
            <a:pPr lvl="0" eaLnBrk="0" fontAlgn="base" hangingPunct="0">
              <a:lnSpc>
                <a:spcPct val="200000"/>
              </a:lnSpc>
              <a:spcBef>
                <a:spcPct val="0"/>
              </a:spcBef>
              <a:spcAft>
                <a:spcPct val="0"/>
              </a:spcAft>
            </a:pPr>
            <a:endParaRPr kumimoji="0" lang="en-US" altLang="en-US" sz="1200" b="0" i="0" u="none" strike="noStrike" cap="none" normalizeH="0" baseline="0" dirty="0">
              <a:ln>
                <a:noFill/>
              </a:ln>
              <a:effectLst/>
              <a:latin typeface="+mj-lt"/>
            </a:endParaRPr>
          </a:p>
          <a:p>
            <a:pPr lvl="0" eaLnBrk="0" fontAlgn="base" hangingPunct="0">
              <a:lnSpc>
                <a:spcPct val="200000"/>
              </a:lnSpc>
              <a:spcBef>
                <a:spcPct val="0"/>
              </a:spcBef>
              <a:spcAft>
                <a:spcPct val="0"/>
              </a:spcAft>
            </a:pPr>
            <a:r>
              <a:rPr kumimoji="0" lang="en-US" altLang="en-US" sz="1200" b="0" i="0" u="none" strike="noStrike" cap="none" normalizeH="0" baseline="0" dirty="0">
                <a:ln>
                  <a:noFill/>
                </a:ln>
                <a:effectLst/>
                <a:latin typeface="+mj-lt"/>
              </a:rPr>
              <a:t>In cross center evaluation, we saw IMCM outperformed ADCM, it demonstrated less error and higher similarity to the reference image.</a:t>
            </a:r>
          </a:p>
          <a:p>
            <a:pPr marL="0" marR="0" lvl="0" indent="0" algn="l" defTabSz="914400" rtl="0" eaLnBrk="0" fontAlgn="base" latinLnBrk="0" hangingPunct="0">
              <a:lnSpc>
                <a:spcPct val="200000"/>
              </a:lnSpc>
              <a:spcBef>
                <a:spcPct val="0"/>
              </a:spcBef>
              <a:spcAft>
                <a:spcPct val="0"/>
              </a:spcAft>
              <a:buClrTx/>
              <a:buSzTx/>
              <a:buFontTx/>
              <a:buNone/>
              <a:tabLst/>
              <a:defRPr/>
            </a:pPr>
            <a:r>
              <a:rPr lang="en-US" b="1" dirty="0"/>
              <a:t>Internal Data</a:t>
            </a:r>
            <a:r>
              <a:rPr lang="en-US" dirty="0"/>
              <a:t>: IMCM consistently outperforms ADCM across all metrics, demonstrating better accuracy and image </a:t>
            </a:r>
            <a:r>
              <a:rPr lang="en-US" dirty="0" err="1"/>
              <a:t>quality.</a:t>
            </a:r>
            <a:r>
              <a:rPr lang="en-US" b="1" dirty="0" err="1"/>
              <a:t>External</a:t>
            </a:r>
            <a:r>
              <a:rPr lang="en-US" b="1" dirty="0"/>
              <a:t> Data</a:t>
            </a:r>
            <a:r>
              <a:rPr lang="en-US" dirty="0"/>
              <a:t>: Both models struggle, but ADCM’s performance drops more significantly, particularly in maintaining image quality, as indicated by the larger errors and lower PSNR and SSIM values.</a:t>
            </a:r>
            <a:endParaRPr kumimoji="0" lang="en-US" sz="1200" b="0" i="0" u="none" strike="noStrike" cap="none" normalizeH="0" baseline="0" dirty="0">
              <a:ln>
                <a:noFill/>
              </a:ln>
              <a:effectLst/>
              <a:latin typeface="Arial" panose="020B0604020202020204" pitchFamily="34" charset="0"/>
              <a:cs typeface="Arial" panose="020B0604020202020204" pitchFamily="34" charset="0"/>
            </a:endParaRPr>
          </a:p>
          <a:p>
            <a:pPr lvl="0" eaLnBrk="0" fontAlgn="base" hangingPunct="0">
              <a:lnSpc>
                <a:spcPct val="200000"/>
              </a:lnSpc>
              <a:spcBef>
                <a:spcPct val="0"/>
              </a:spcBef>
              <a:spcAft>
                <a:spcPct val="0"/>
              </a:spcAft>
            </a:pPr>
            <a:endParaRPr kumimoji="0" lang="en-US" altLang="en-US" sz="1200" b="0" i="0" u="none" strike="noStrike" cap="none" normalizeH="0" baseline="0" dirty="0">
              <a:ln>
                <a:noFill/>
              </a:ln>
              <a:effectLst/>
              <a:latin typeface="+mj-lt"/>
            </a:endParaRPr>
          </a:p>
          <a:p>
            <a:pPr lvl="0" eaLnBrk="0" fontAlgn="base" hangingPunct="0">
              <a:lnSpc>
                <a:spcPct val="200000"/>
              </a:lnSpc>
              <a:spcBef>
                <a:spcPct val="0"/>
              </a:spcBef>
              <a:spcAft>
                <a:spcPct val="0"/>
              </a:spcAft>
            </a:pPr>
            <a:endParaRPr kumimoji="0" lang="en-US" altLang="en-US" sz="1200" b="0" i="0" u="none" strike="noStrike" cap="none" normalizeH="0" baseline="0" dirty="0">
              <a:ln>
                <a:noFill/>
              </a:ln>
              <a:effectLst/>
              <a:latin typeface="+mj-lt"/>
            </a:endParaRPr>
          </a:p>
          <a:p>
            <a:pPr marL="0" marR="0" lvl="0" indent="0" algn="l" defTabSz="914400" rtl="0" eaLnBrk="0" fontAlgn="base" latinLnBrk="0" hangingPunct="0">
              <a:lnSpc>
                <a:spcPct val="200000"/>
              </a:lnSpc>
              <a:spcBef>
                <a:spcPct val="0"/>
              </a:spcBef>
              <a:spcAft>
                <a:spcPct val="0"/>
              </a:spcAft>
              <a:buClrTx/>
              <a:buSzTx/>
              <a:buFontTx/>
              <a:buNone/>
              <a:tabLst/>
              <a:defRPr/>
            </a:pPr>
            <a:r>
              <a:rPr lang="en-US" dirty="0">
                <a:latin typeface="Arial" panose="020B0604020202020204" pitchFamily="34" charset="0"/>
                <a:cs typeface="Arial" panose="020B0604020202020204" pitchFamily="34" charset="0"/>
              </a:rPr>
              <a:t>In Face with cross-center data, </a:t>
            </a:r>
            <a:r>
              <a:rPr kumimoji="0" lang="en-US" altLang="en-US" sz="1200" b="0" i="0" u="none" strike="noStrike" cap="none" normalizeH="0" baseline="0" dirty="0">
                <a:ln>
                  <a:noFill/>
                </a:ln>
                <a:effectLst/>
                <a:latin typeface="Arial" panose="020B0604020202020204" pitchFamily="34" charset="0"/>
                <a:cs typeface="Arial" panose="020B0604020202020204" pitchFamily="34" charset="0"/>
              </a:rPr>
              <a:t>tuned version of IMCM </a:t>
            </a:r>
            <a:r>
              <a:rPr lang="en-US" altLang="en-US" dirty="0">
                <a:latin typeface="Arial" panose="020B0604020202020204" pitchFamily="34" charset="0"/>
                <a:cs typeface="Arial" panose="020B0604020202020204" pitchFamily="34" charset="0"/>
              </a:rPr>
              <a:t>resulted in MAE and RMSE value shows smaller error in comparison to ADCM.</a:t>
            </a:r>
          </a:p>
          <a:p>
            <a:pPr marL="0" marR="0" lvl="0" indent="0" algn="l" defTabSz="914400" rtl="0" eaLnBrk="0" fontAlgn="base" latinLnBrk="0" hangingPunct="0">
              <a:lnSpc>
                <a:spcPct val="200000"/>
              </a:lnSpc>
              <a:spcBef>
                <a:spcPct val="0"/>
              </a:spcBef>
              <a:spcAft>
                <a:spcPct val="0"/>
              </a:spcAft>
              <a:buClrTx/>
              <a:buSzTx/>
              <a:buFontTx/>
              <a:buNone/>
              <a:tabLst/>
              <a:defRPr/>
            </a:pPr>
            <a:r>
              <a:rPr lang="en-US" altLang="en-US" dirty="0">
                <a:latin typeface="Arial" panose="020B0604020202020204" pitchFamily="34" charset="0"/>
                <a:cs typeface="Arial" panose="020B0604020202020204" pitchFamily="34" charset="0"/>
              </a:rPr>
              <a:t>While ADCM performed more stable with less fluctuation in PSNR and SSIM in response to different centers.</a:t>
            </a:r>
          </a:p>
          <a:p>
            <a:pPr marL="0" marR="0" lvl="0" indent="0" algn="l" defTabSz="914400" rtl="0" eaLnBrk="0" fontAlgn="base" latinLnBrk="0" hangingPunct="0">
              <a:lnSpc>
                <a:spcPct val="200000"/>
              </a:lnSpc>
              <a:spcBef>
                <a:spcPct val="0"/>
              </a:spcBef>
              <a:spcAft>
                <a:spcPct val="0"/>
              </a:spcAft>
              <a:buClrTx/>
              <a:buSzTx/>
              <a:buFontTx/>
              <a:buNone/>
              <a:tabLst/>
              <a:defRPr/>
            </a:pPr>
            <a:endParaRPr lang="en-US" altLang="en-US"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defRPr/>
            </a:pPr>
            <a:r>
              <a:rPr lang="en-US" altLang="en-US" dirty="0">
                <a:latin typeface="Arial" panose="020B0604020202020204" pitchFamily="34" charset="0"/>
                <a:cs typeface="Arial" panose="020B0604020202020204" pitchFamily="34" charset="0"/>
              </a:rPr>
              <a:t>in joint histogram evaluation, TL-MC obviously follows the regression line better than ADCM.</a:t>
            </a: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US" altLang="en-US" sz="1200" b="0" i="0" u="none" strike="noStrike" cap="none" normalizeH="0" baseline="0" dirty="0">
                <a:ln>
                  <a:noFill/>
                </a:ln>
                <a:effectLst/>
                <a:latin typeface="Arial" panose="020B0604020202020204" pitchFamily="34" charset="0"/>
                <a:cs typeface="Arial" panose="020B0604020202020204" pitchFamily="34" charset="0"/>
              </a:rPr>
              <a:t>ADCM did not show good performance to predict </a:t>
            </a:r>
            <a:r>
              <a:rPr kumimoji="0" lang="en-US" altLang="en-US" sz="1200" b="0" i="0" u="none" strike="noStrike" cap="none" normalizeH="0" baseline="0" dirty="0" err="1">
                <a:ln>
                  <a:noFill/>
                </a:ln>
                <a:effectLst/>
                <a:latin typeface="Arial" panose="020B0604020202020204" pitchFamily="34" charset="0"/>
                <a:cs typeface="Arial" panose="020B0604020202020204" pitchFamily="34" charset="0"/>
              </a:rPr>
              <a:t>suvs</a:t>
            </a:r>
            <a:r>
              <a:rPr kumimoji="0" lang="en-US" altLang="en-US" sz="12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200" b="0" i="0" u="none" strike="noStrike" cap="none" normalizeH="0" baseline="0" dirty="0" err="1">
                <a:ln>
                  <a:noFill/>
                </a:ln>
                <a:effectLst/>
                <a:latin typeface="Arial" panose="020B0604020202020204" pitchFamily="34" charset="0"/>
                <a:cs typeface="Arial" panose="020B0604020202020204" pitchFamily="34" charset="0"/>
              </a:rPr>
              <a:t>relible</a:t>
            </a:r>
            <a:r>
              <a:rPr kumimoji="0" lang="en-US" altLang="en-US" sz="1200" b="0" i="0" u="none" strike="noStrike" cap="none" normalizeH="0" baseline="0" dirty="0">
                <a:ln>
                  <a:noFill/>
                </a:ln>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200000"/>
              </a:lnSpc>
              <a:spcBef>
                <a:spcPct val="0"/>
              </a:spcBef>
              <a:spcAft>
                <a:spcPct val="0"/>
              </a:spcAft>
              <a:buClrTx/>
              <a:buSzTx/>
              <a:buFontTx/>
              <a:buNone/>
              <a:tabLst/>
              <a:defRPr/>
            </a:pPr>
            <a:r>
              <a:rPr lang="en-GB" dirty="0"/>
              <a:t>The </a:t>
            </a:r>
            <a:r>
              <a:rPr lang="en-GB" dirty="0" err="1"/>
              <a:t>color</a:t>
            </a:r>
            <a:r>
              <a:rPr lang="en-GB" dirty="0"/>
              <a:t> intensity distribution indicates where most of the data points are concentrated, helping visualize the density of SUV predictions relative to the reference values.</a:t>
            </a: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US" altLang="en-US" sz="1200" b="0" i="0" u="none" strike="noStrike" cap="none" normalizeH="0" baseline="0" dirty="0">
                <a:ln>
                  <a:noFill/>
                </a:ln>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US" altLang="en-US" sz="12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US" altLang="en-US" sz="12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US" altLang="en-US" sz="1200" b="0" i="0" u="none" strike="noStrike" cap="none" normalizeH="0" baseline="0" dirty="0">
              <a:ln>
                <a:noFill/>
              </a:ln>
              <a:effectLst/>
              <a:latin typeface="Arial" panose="020B0604020202020204" pitchFamily="34" charset="0"/>
              <a:cs typeface="Arial" panose="020B0604020202020204" pitchFamily="34" charset="0"/>
            </a:endParaRPr>
          </a:p>
          <a:p>
            <a:r>
              <a:rPr lang="en-GB" b="1" dirty="0"/>
              <a:t>Conclusion:</a:t>
            </a:r>
          </a:p>
          <a:p>
            <a:pPr>
              <a:buFont typeface="Arial" panose="020B0604020202020204" pitchFamily="34" charset="0"/>
              <a:buChar char="•"/>
            </a:pPr>
            <a:r>
              <a:rPr lang="en-GB" dirty="0"/>
              <a:t>The plots suggest that the IMCM model performs more reliably across both internal and external </a:t>
            </a:r>
            <a:r>
              <a:rPr lang="en-GB" dirty="0" err="1"/>
              <a:t>centers</a:t>
            </a:r>
            <a:r>
              <a:rPr lang="en-GB" dirty="0"/>
              <a:t> compared to the ADCM model, which shows more significant deviations, especially in external cases. The </a:t>
            </a:r>
            <a:r>
              <a:rPr lang="en-GB" dirty="0" err="1"/>
              <a:t>color</a:t>
            </a:r>
            <a:r>
              <a:rPr lang="en-GB" dirty="0"/>
              <a:t> intensity distribution indicates where most of the data points are concentrated, helping visualize the density of SUV predictions relative to the reference values.</a:t>
            </a:r>
          </a:p>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US" altLang="en-US" sz="1200" b="0" i="0" u="none" strike="noStrike" cap="none" normalizeH="0" baseline="0" dirty="0">
              <a:ln>
                <a:noFill/>
              </a:ln>
              <a:effectLst/>
              <a:latin typeface="Arial" panose="020B0604020202020204" pitchFamily="34" charset="0"/>
              <a:cs typeface="Arial" panose="020B0604020202020204" pitchFamily="34" charset="0"/>
            </a:endParaRPr>
          </a:p>
          <a:p>
            <a:pPr eaLnBrk="0" fontAlgn="base" hangingPunct="0">
              <a:lnSpc>
                <a:spcPct val="200000"/>
              </a:lnSpc>
              <a:spcBef>
                <a:spcPct val="0"/>
              </a:spcBef>
              <a:spcAft>
                <a:spcPct val="0"/>
              </a:spcAft>
            </a:pPr>
            <a:r>
              <a:rPr lang="en-GB" dirty="0">
                <a:latin typeface="+mj-lt"/>
              </a:rPr>
              <a:t>In joint histogram:</a:t>
            </a:r>
            <a:r>
              <a:rPr lang="en-GB" dirty="0"/>
              <a:t> While the TL-MC model performs consistently across </a:t>
            </a:r>
            <a:r>
              <a:rPr lang="en-GB" dirty="0" err="1"/>
              <a:t>centers</a:t>
            </a:r>
            <a:r>
              <a:rPr lang="en-GB" dirty="0"/>
              <a:t>, the ADCM model shows noticeable differences, particularly struggling more with accurate predictions at C7 compared to C6.</a:t>
            </a:r>
            <a:endParaRPr lang="en-GB" dirty="0">
              <a:latin typeface="+mj-lt"/>
            </a:endParaRPr>
          </a:p>
          <a:p>
            <a:pPr marR="0" lvl="0" algn="l" defTabSz="914400" rtl="0" eaLnBrk="0" fontAlgn="base" latinLnBrk="0" hangingPunct="0">
              <a:lnSpc>
                <a:spcPct val="200000"/>
              </a:lnSpc>
              <a:spcBef>
                <a:spcPct val="0"/>
              </a:spcBef>
              <a:spcAft>
                <a:spcPct val="0"/>
              </a:spcAft>
              <a:buClrTx/>
              <a:buSzTx/>
              <a:tabLst/>
            </a:pPr>
            <a:endParaRPr kumimoji="0" lang="en-US" altLang="en-US" sz="1200" b="0" i="0" u="none" strike="noStrike" cap="none" normalizeH="0" baseline="0" dirty="0">
              <a:ln>
                <a:noFill/>
              </a:ln>
              <a:effectLst/>
              <a:latin typeface="+mj-lt"/>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31</a:t>
            </a:fld>
            <a:endParaRPr lang="en-US" dirty="0"/>
          </a:p>
        </p:txBody>
      </p:sp>
    </p:spTree>
    <p:extLst>
      <p:ext uri="{BB962C8B-B14F-4D97-AF65-F5344CB8AC3E}">
        <p14:creationId xmlns:p14="http://schemas.microsoft.com/office/powerpoint/2010/main" val="3214683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Our findings indicate that DL-ASC enhances both quantitative and qualitative aspects of PET images and effectively identifies and corrects mismatches and halo artifacts without needing anatomical images.</a:t>
            </a:r>
          </a:p>
          <a:p>
            <a:r>
              <a:rPr lang="en-GB" dirty="0"/>
              <a:t>2- The IMCM demonstrated better performance in terms of lower error metrics and higher similarity index compared to ADCM in dealing with external </a:t>
            </a:r>
            <a:r>
              <a:rPr lang="en-GB" dirty="0" err="1"/>
              <a:t>centers</a:t>
            </a:r>
            <a:r>
              <a:rPr lang="en-GB" dirty="0"/>
              <a:t>.</a:t>
            </a:r>
          </a:p>
          <a:p>
            <a:r>
              <a:rPr lang="en-GB" dirty="0"/>
              <a:t>3- In our research, we utilized different data from various hospitals, which enhanced the accuracy of ASC in PET images when implementing a shared model across different hospitals for identical radiotracer imaging.</a:t>
            </a:r>
          </a:p>
          <a:p>
            <a:r>
              <a:rPr lang="en-GB" dirty="0"/>
              <a:t>4- While the ADCM method focuses on decomposing the PET image correction process, our investigation couldn’t prove that this method is able to handle the differences between variant scanners and radiotracers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5- The ADCM output has demonstrated that a single universal model may not be effective due to variations in tracer-injected activity across different hospitals.</a:t>
            </a:r>
          </a:p>
          <a:p>
            <a:endParaRPr lang="en-GB" dirty="0"/>
          </a:p>
          <a:p>
            <a:r>
              <a:rPr lang="en-GB" dirty="0"/>
              <a:t>6- The joint histogram analysis raised questions regarding the calibration and reliability of the ADCM method in clinical situations.</a:t>
            </a:r>
          </a:p>
          <a:p>
            <a:r>
              <a:rPr lang="en-GB" dirty="0"/>
              <a:t>7- Despite lower regression slopes, the TL-MC model demonstrates a more reliable and consistent performance in capturing the true </a:t>
            </a:r>
            <a:r>
              <a:rPr lang="en-GB" dirty="0" err="1"/>
              <a:t>behavior</a:t>
            </a:r>
            <a:r>
              <a:rPr lang="en-GB" dirty="0"/>
              <a:t> of SUVs across the studied </a:t>
            </a:r>
            <a:r>
              <a:rPr lang="en-GB" dirty="0" err="1"/>
              <a:t>centers</a:t>
            </a:r>
            <a:r>
              <a:rPr lang="en-GB" dirty="0"/>
              <a:t>.</a:t>
            </a:r>
          </a:p>
          <a:p>
            <a:endParaRPr lang="en-GB" dirty="0"/>
          </a:p>
        </p:txBody>
      </p:sp>
      <p:sp>
        <p:nvSpPr>
          <p:cNvPr id="4" name="Slide Number Placeholder 3"/>
          <p:cNvSpPr>
            <a:spLocks noGrp="1"/>
          </p:cNvSpPr>
          <p:nvPr>
            <p:ph type="sldNum" sz="quarter" idx="5"/>
          </p:nvPr>
        </p:nvSpPr>
        <p:spPr/>
        <p:txBody>
          <a:bodyPr/>
          <a:lstStyle/>
          <a:p>
            <a:fld id="{BCFAAAB6-A2C6-4A85-A3A1-98EFBA61C967}" type="slidenum">
              <a:rPr lang="en-US" smtClean="0"/>
              <a:t>32</a:t>
            </a:fld>
            <a:endParaRPr lang="en-US" dirty="0"/>
          </a:p>
        </p:txBody>
      </p:sp>
    </p:spTree>
    <p:extLst>
      <p:ext uri="{BB962C8B-B14F-4D97-AF65-F5344CB8AC3E}">
        <p14:creationId xmlns:p14="http://schemas.microsoft.com/office/powerpoint/2010/main" val="181820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faced a few challenges during our work on this project:</a:t>
            </a:r>
          </a:p>
          <a:p>
            <a:r>
              <a:rPr lang="en-GB" dirty="0"/>
              <a:t>In this project, we encountered a few key challenges:</a:t>
            </a:r>
          </a:p>
          <a:p>
            <a:pPr>
              <a:buFont typeface="Arial" panose="020B0604020202020204" pitchFamily="34" charset="0"/>
              <a:buChar char="•"/>
            </a:pPr>
            <a:r>
              <a:rPr lang="en-GB" b="1" dirty="0"/>
              <a:t>Preserving the quantification characteristics of ADCM images</a:t>
            </a:r>
            <a:r>
              <a:rPr lang="en-GB" dirty="0"/>
              <a:t> was tricky, especially when dealing with high values. It required extra care to maintain the accuracy of the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Using a single universal model in this context?</a:t>
            </a:r>
            <a:r>
              <a:rPr lang="en-GB" dirty="0"/>
              <a:t> Not so effective. We found that </a:t>
            </a:r>
            <a:r>
              <a:rPr lang="en-GB" b="1" dirty="0"/>
              <a:t>radioisotope-specific tuning</a:t>
            </a:r>
            <a:r>
              <a:rPr lang="en-GB" dirty="0"/>
              <a:t> is really necessary to get the best results.</a:t>
            </a:r>
          </a:p>
          <a:p>
            <a:pPr>
              <a:buFont typeface="Arial" panose="020B0604020202020204" pitchFamily="34" charset="0"/>
              <a:buChar char="•"/>
            </a:pPr>
            <a:r>
              <a:rPr lang="en-GB" dirty="0"/>
              <a:t>Each radiotracer needs specific tuning to get the best results. A universal model just doesn’t cut it.</a:t>
            </a:r>
          </a:p>
          <a:p>
            <a:pPr>
              <a:buFont typeface="Arial" panose="020B0604020202020204" pitchFamily="34" charset="0"/>
              <a:buChar char="•"/>
            </a:pPr>
            <a:r>
              <a:rPr lang="en-GB" dirty="0"/>
              <a:t>On top of that, </a:t>
            </a:r>
            <a:r>
              <a:rPr lang="en-GB" b="1" dirty="0"/>
              <a:t>limited access to computational servers</a:t>
            </a:r>
            <a:r>
              <a:rPr lang="en-GB" dirty="0"/>
              <a:t> made our training loops take forever. So yeah, time-consuming was a big issue here.</a:t>
            </a:r>
          </a:p>
          <a:p>
            <a:pPr>
              <a:buFont typeface="Arial" panose="020B0604020202020204" pitchFamily="34" charset="0"/>
              <a:buChar char="•"/>
            </a:pPr>
            <a:endParaRPr lang="en-GB" b="1" dirty="0"/>
          </a:p>
        </p:txBody>
      </p:sp>
      <p:sp>
        <p:nvSpPr>
          <p:cNvPr id="4" name="Slide Number Placeholder 3"/>
          <p:cNvSpPr>
            <a:spLocks noGrp="1"/>
          </p:cNvSpPr>
          <p:nvPr>
            <p:ph type="sldNum" sz="quarter" idx="5"/>
          </p:nvPr>
        </p:nvSpPr>
        <p:spPr/>
        <p:txBody>
          <a:bodyPr/>
          <a:lstStyle/>
          <a:p>
            <a:fld id="{BCFAAAB6-A2C6-4A85-A3A1-98EFBA61C967}" type="slidenum">
              <a:rPr lang="en-US" smtClean="0"/>
              <a:t>33</a:t>
            </a:fld>
            <a:endParaRPr lang="en-US" dirty="0"/>
          </a:p>
        </p:txBody>
      </p:sp>
    </p:spTree>
    <p:extLst>
      <p:ext uri="{BB962C8B-B14F-4D97-AF65-F5344CB8AC3E}">
        <p14:creationId xmlns:p14="http://schemas.microsoft.com/office/powerpoint/2010/main" val="3221440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here’s what we’re thinking about for the next steps:</a:t>
            </a:r>
          </a:p>
          <a:p>
            <a:pPr>
              <a:buFont typeface="Arial" panose="020B0604020202020204" pitchFamily="34" charset="0"/>
              <a:buChar char="•"/>
            </a:pPr>
            <a:r>
              <a:rPr lang="en-GB" dirty="0"/>
              <a:t>First off, </a:t>
            </a:r>
            <a:r>
              <a:rPr lang="en-GB" b="1" dirty="0"/>
              <a:t>we want to expand our training and testing</a:t>
            </a:r>
            <a:r>
              <a:rPr lang="en-GB" dirty="0"/>
              <a:t> by including more data from other </a:t>
            </a:r>
            <a:r>
              <a:rPr lang="en-GB" dirty="0" err="1"/>
              <a:t>centers</a:t>
            </a:r>
            <a:r>
              <a:rPr lang="en-GB" dirty="0"/>
              <a:t>. This will help us ensure that the model generalizes well across different settings.</a:t>
            </a:r>
          </a:p>
          <a:p>
            <a:pPr>
              <a:buFont typeface="Arial" panose="020B0604020202020204" pitchFamily="34" charset="0"/>
              <a:buChar char="•"/>
            </a:pPr>
            <a:r>
              <a:rPr lang="en-GB" b="1" dirty="0"/>
              <a:t>Assessing the model organ-wise</a:t>
            </a:r>
            <a:r>
              <a:rPr lang="en-GB" dirty="0"/>
              <a:t> is another big priority. By looking at how well it performs on different organs, we can tailor it more specifically to clinical needs.</a:t>
            </a:r>
          </a:p>
          <a:p>
            <a:pPr>
              <a:buFont typeface="Arial" panose="020B0604020202020204" pitchFamily="34" charset="0"/>
              <a:buChar char="•"/>
            </a:pPr>
            <a:r>
              <a:rPr lang="en-GB" b="1" dirty="0"/>
              <a:t>We’re also planning to dive deeper into clinical imaging parameters</a:t>
            </a:r>
            <a:r>
              <a:rPr lang="en-GB" dirty="0"/>
              <a:t>. Exploring these could reveal new ways to optimize the model’s performance.</a:t>
            </a:r>
          </a:p>
          <a:p>
            <a:pPr>
              <a:buFont typeface="Arial" panose="020B0604020202020204" pitchFamily="34" charset="0"/>
              <a:buChar char="•"/>
            </a:pPr>
            <a:r>
              <a:rPr lang="en-GB" dirty="0"/>
              <a:t>Another key area is </a:t>
            </a:r>
            <a:r>
              <a:rPr lang="en-GB" b="1" dirty="0"/>
              <a:t>targeted analysis for </a:t>
            </a:r>
            <a:r>
              <a:rPr lang="en-GB" b="1" dirty="0" err="1"/>
              <a:t>artifactual</a:t>
            </a:r>
            <a:r>
              <a:rPr lang="en-GB" b="1" dirty="0"/>
              <a:t> images</a:t>
            </a:r>
            <a:r>
              <a:rPr lang="en-GB" dirty="0"/>
              <a:t>. We need to make sure the model handles those tricky cases where artifacts are present.</a:t>
            </a:r>
          </a:p>
          <a:p>
            <a:pPr>
              <a:buFont typeface="Arial" panose="020B0604020202020204" pitchFamily="34" charset="0"/>
              <a:buChar char="•"/>
            </a:pPr>
            <a:r>
              <a:rPr lang="en-GB" b="1" dirty="0"/>
              <a:t>Rigorous statistical testing</a:t>
            </a:r>
            <a:r>
              <a:rPr lang="en-GB" dirty="0"/>
              <a:t> will be crucial for validating our categorized outcomes, making sure they’re solid.</a:t>
            </a:r>
          </a:p>
          <a:p>
            <a:pPr>
              <a:buFont typeface="Arial" panose="020B0604020202020204" pitchFamily="34" charset="0"/>
              <a:buChar char="•"/>
            </a:pPr>
            <a:r>
              <a:rPr lang="en-GB" dirty="0"/>
              <a:t>We’re also interested in </a:t>
            </a:r>
            <a:r>
              <a:rPr lang="en-GB" b="1" dirty="0"/>
              <a:t>investigating other types of neural networks</a:t>
            </a:r>
            <a:r>
              <a:rPr lang="en-GB" dirty="0"/>
              <a:t> to see if there’s something out there that could do an even better job.</a:t>
            </a:r>
          </a:p>
          <a:p>
            <a:pPr>
              <a:buFont typeface="Arial" panose="020B0604020202020204" pitchFamily="34" charset="0"/>
              <a:buChar char="•"/>
            </a:pPr>
            <a:r>
              <a:rPr lang="en-GB" dirty="0"/>
              <a:t>Lastly, </a:t>
            </a:r>
            <a:r>
              <a:rPr lang="en-GB" b="1" dirty="0"/>
              <a:t>exploring other hyper-parameters</a:t>
            </a:r>
            <a:r>
              <a:rPr lang="en-GB" dirty="0"/>
              <a:t> will be essential. Tuning these could further enhance the model’s performance."</a:t>
            </a: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34</a:t>
            </a:fld>
            <a:endParaRPr lang="en-US" dirty="0"/>
          </a:p>
        </p:txBody>
      </p:sp>
    </p:spTree>
    <p:extLst>
      <p:ext uri="{BB962C8B-B14F-4D97-AF65-F5344CB8AC3E}">
        <p14:creationId xmlns:p14="http://schemas.microsoft.com/office/powerpoint/2010/main" val="1480871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talk about what we've accomplished here.</a:t>
            </a:r>
          </a:p>
          <a:p>
            <a:r>
              <a:rPr lang="en-GB" dirty="0"/>
              <a:t>🔍 First, we designed a network that directly handles attenuation and scatter correction (ASC) right from the raw PET data. This approach is great because it avoids the common pitfalls associated with generating pseudo-CT images, which can sometimes lead to errors.</a:t>
            </a:r>
          </a:p>
          <a:p>
            <a:r>
              <a:rPr lang="en-GB" dirty="0"/>
              <a:t>🔍 The models we developed have been tested across multiple </a:t>
            </a:r>
            <a:r>
              <a:rPr lang="en-GB" dirty="0" err="1"/>
              <a:t>centers</a:t>
            </a:r>
            <a:r>
              <a:rPr lang="en-GB" dirty="0"/>
              <a:t> and with different radiotracers. They’ve performed well, proving themselves to be both reliable and flexible for clinical use. This is a big win for ensuring these models can be used widely in practice.</a:t>
            </a:r>
          </a:p>
          <a:p>
            <a:r>
              <a:rPr lang="en-GB" dirty="0"/>
              <a:t>🔍 One of the major achievements is how effectively our models tackle the artifact challenges. They’re not just good at detecting artifacts in PET scans, but they’re also capable of removing them. This means cleaner, more accurate images for diagnosis.</a:t>
            </a:r>
          </a:p>
          <a:p>
            <a:r>
              <a:rPr lang="en-GB" dirty="0"/>
              <a:t>🔍 We didn’t stop at just detection. We went a step further by constructing a method that not only spots these artifacts but also overcomes them. This adds an extra layer of assurance when using these models in real-world settings.</a:t>
            </a:r>
          </a:p>
          <a:p>
            <a:r>
              <a:rPr lang="en-GB" dirty="0"/>
              <a:t>🔍 What’s really exciting is that these models can be applied in environments where only stand-alone PET or PET/MRI systems are available. This broadens their usability, especially in clinics that might not have access to the full range of imaging equipment.</a:t>
            </a:r>
          </a:p>
          <a:p>
            <a:r>
              <a:rPr lang="en-GB" dirty="0"/>
              <a:t>🔍 Another important point is the reduction in cumulative radiation dose. This is particularly valuable in </a:t>
            </a:r>
            <a:r>
              <a:rPr lang="en-GB" dirty="0" err="1"/>
              <a:t>pediatric</a:t>
            </a:r>
            <a:r>
              <a:rPr lang="en-GB" dirty="0"/>
              <a:t> settings, where minimizing radiation exposure is crucial for patient safety.</a:t>
            </a:r>
          </a:p>
          <a:p>
            <a:r>
              <a:rPr lang="en-GB" dirty="0"/>
              <a:t>🔍 Finally, we found that a one-size-fits-all model doesn’t quite work when you have variations in how different hospitals handle things like tracer activity, equipment, and image reconstruction. This reinforces the need for models that can be tuned specifically to the conditions of each hospital to ensure consistent accuracy and reliability."</a:t>
            </a:r>
          </a:p>
          <a:p>
            <a:pPr eaLnBrk="0" fontAlgn="base" hangingPunct="0">
              <a:lnSpc>
                <a:spcPct val="150000"/>
              </a:lnSpc>
              <a:spcBef>
                <a:spcPct val="0"/>
              </a:spcBef>
              <a:spcAft>
                <a:spcPct val="0"/>
              </a:spcAft>
            </a:pPr>
            <a:endParaRPr lang="en-GB" sz="1200" dirty="0">
              <a:cs typeface="Times New Roman"/>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35</a:t>
            </a:fld>
            <a:endParaRPr lang="en-US" dirty="0"/>
          </a:p>
        </p:txBody>
      </p:sp>
    </p:spTree>
    <p:extLst>
      <p:ext uri="{BB962C8B-B14F-4D97-AF65-F5344CB8AC3E}">
        <p14:creationId xmlns:p14="http://schemas.microsoft.com/office/powerpoint/2010/main" val="318858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Around 50 percent of the photons detected and used to create images have been scattered at least once along their path. And here you can see some important effect of these scattered photons on the image: Hot lung, non uniform liver and enhanced skin uptake.</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dirty="0">
                <a:effectLst/>
                <a:latin typeface="Abadi Extra Light" panose="020B0204020104020204" pitchFamily="34" charset="0"/>
                <a:ea typeface="Aptos" panose="020B0004020202020204" pitchFamily="34" charset="0"/>
                <a:cs typeface="Arial" panose="020B0604020202020204" pitchFamily="34" charset="0"/>
              </a:rPr>
              <a:t>So ASC is the most important necessity must be done for the pet so image will be visually interpretable and quantitatively accurate .</a:t>
            </a:r>
            <a:endParaRPr lang="en-US"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CFAAAB6-A2C6-4A85-A3A1-98EFBA61C967}" type="slidenum">
              <a:rPr lang="en-US" smtClean="0"/>
              <a:t>3</a:t>
            </a:fld>
            <a:endParaRPr lang="en-US" dirty="0"/>
          </a:p>
        </p:txBody>
      </p:sp>
    </p:spTree>
    <p:extLst>
      <p:ext uri="{BB962C8B-B14F-4D97-AF65-F5344CB8AC3E}">
        <p14:creationId xmlns:p14="http://schemas.microsoft.com/office/powerpoint/2010/main" val="161297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badi Extra Light" panose="020B0204020104020204" pitchFamily="34" charset="0"/>
                <a:ea typeface="Aptos" panose="020B0004020202020204" pitchFamily="34" charset="0"/>
                <a:cs typeface="Arial" panose="020B0604020202020204" pitchFamily="34" charset="0"/>
              </a:rPr>
              <a:t>Using the CT attenuation map  is One of the regular way of doing these corrections. There are of course other methods like MRI, but today we would have just our attention to the CT. Here this is a simple fellow chart of how the ASC is done using anatomical information comes from CT scan.</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4</a:t>
            </a:fld>
            <a:endParaRPr lang="en-US" dirty="0"/>
          </a:p>
        </p:txBody>
      </p:sp>
    </p:spTree>
    <p:extLst>
      <p:ext uri="{BB962C8B-B14F-4D97-AF65-F5344CB8AC3E}">
        <p14:creationId xmlns:p14="http://schemas.microsoft.com/office/powerpoint/2010/main" val="334560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But We have some limitation </a:t>
            </a:r>
            <a:r>
              <a:rPr lang="en-GB" sz="1800" dirty="0">
                <a:effectLst/>
                <a:latin typeface="Abadi Extra Light" panose="020B0204020104020204" pitchFamily="34" charset="0"/>
                <a:ea typeface="Aptos" panose="020B0004020202020204" pitchFamily="34" charset="0"/>
                <a:cs typeface="Arial" panose="020B0604020202020204" pitchFamily="34" charset="0"/>
              </a:rPr>
              <a:t>in</a:t>
            </a:r>
            <a:r>
              <a:rPr lang="en-NL" sz="1800" dirty="0">
                <a:effectLst/>
                <a:latin typeface="Abadi Extra Light" panose="020B0204020104020204" pitchFamily="34" charset="0"/>
                <a:ea typeface="Aptos" panose="020B0004020202020204" pitchFamily="34" charset="0"/>
                <a:cs typeface="Arial" panose="020B0604020202020204" pitchFamily="34" charset="0"/>
              </a:rPr>
              <a:t> using </a:t>
            </a:r>
            <a:r>
              <a:rPr lang="en-GB" sz="1800" dirty="0">
                <a:effectLst/>
                <a:latin typeface="Abadi Extra Light" panose="020B0204020104020204" pitchFamily="34" charset="0"/>
                <a:ea typeface="Aptos" panose="020B0004020202020204" pitchFamily="34" charset="0"/>
                <a:cs typeface="Arial" panose="020B0604020202020204" pitchFamily="34" charset="0"/>
              </a:rPr>
              <a:t>CT</a:t>
            </a:r>
            <a:r>
              <a:rPr lang="en-NL" sz="1800" dirty="0">
                <a:effectLst/>
                <a:latin typeface="Abadi Extra Light" panose="020B0204020104020204" pitchFamily="34" charset="0"/>
                <a:ea typeface="Aptos" panose="020B0004020202020204" pitchFamily="34" charset="0"/>
                <a:cs typeface="Arial" panose="020B0604020202020204" pitchFamily="34" charset="0"/>
              </a:rPr>
              <a:t>:</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dirty="0">
                <a:effectLst/>
                <a:latin typeface="Abadi Extra Light" panose="020B0204020104020204" pitchFamily="34" charset="0"/>
                <a:ea typeface="Aptos" panose="020B0004020202020204" pitchFamily="34" charset="0"/>
                <a:cs typeface="Arial" panose="020B0604020202020204" pitchFamily="34" charset="0"/>
              </a:rPr>
              <a:t>As CT scan expose patients, this can increase cancer risk over time.</a:t>
            </a:r>
          </a:p>
          <a:p>
            <a:pPr>
              <a:lnSpc>
                <a:spcPct val="107000"/>
              </a:lnSpc>
              <a:spcAft>
                <a:spcPts val="800"/>
              </a:spcAft>
            </a:pPr>
            <a:r>
              <a:rPr lang="en-US" sz="1800" dirty="0">
                <a:effectLst/>
                <a:latin typeface="Abadi Extra Light" panose="020B0204020104020204" pitchFamily="34" charset="0"/>
                <a:ea typeface="Aptos" panose="020B0004020202020204" pitchFamily="34" charset="0"/>
                <a:cs typeface="Arial" panose="020B0604020202020204" pitchFamily="34" charset="0"/>
              </a:rPr>
              <a:t>Not all centers have access to CT devise</a:t>
            </a:r>
          </a:p>
          <a:p>
            <a:pPr>
              <a:lnSpc>
                <a:spcPct val="107000"/>
              </a:lnSpc>
              <a:spcAft>
                <a:spcPts val="800"/>
              </a:spcAft>
            </a:pPr>
            <a:r>
              <a:rPr lang="en-US" sz="1800" dirty="0">
                <a:effectLst/>
                <a:latin typeface="Abadi Extra Light" panose="020B0204020104020204" pitchFamily="34" charset="0"/>
                <a:ea typeface="Aptos" panose="020B0004020202020204" pitchFamily="34" charset="0"/>
                <a:cs typeface="Arial" panose="020B0604020202020204" pitchFamily="34" charset="0"/>
              </a:rPr>
              <a:t>If we have to use contrast agent for diagnosis, using that </a:t>
            </a:r>
            <a:r>
              <a:rPr lang="en-US" sz="1800" dirty="0" err="1">
                <a:effectLst/>
                <a:latin typeface="Abadi Extra Light" panose="020B0204020104020204" pitchFamily="34" charset="0"/>
                <a:ea typeface="Aptos" panose="020B0004020202020204" pitchFamily="34" charset="0"/>
                <a:cs typeface="Arial" panose="020B0604020202020204" pitchFamily="34" charset="0"/>
              </a:rPr>
              <a:t>ct</a:t>
            </a:r>
            <a:r>
              <a:rPr lang="en-US" sz="1800" dirty="0">
                <a:effectLst/>
                <a:latin typeface="Abadi Extra Light" panose="020B0204020104020204" pitchFamily="34" charset="0"/>
                <a:ea typeface="Aptos" panose="020B0004020202020204" pitchFamily="34" charset="0"/>
                <a:cs typeface="Arial" panose="020B0604020202020204" pitchFamily="34" charset="0"/>
              </a:rPr>
              <a:t> is </a:t>
            </a:r>
            <a:r>
              <a:rPr lang="en-US" sz="1800" dirty="0" err="1">
                <a:effectLst/>
                <a:latin typeface="Abadi Extra Light" panose="020B0204020104020204" pitchFamily="34" charset="0"/>
                <a:ea typeface="Aptos" panose="020B0004020202020204" pitchFamily="34" charset="0"/>
                <a:cs typeface="Arial" panose="020B0604020202020204" pitchFamily="34" charset="0"/>
              </a:rPr>
              <a:t>dificault</a:t>
            </a:r>
            <a:r>
              <a:rPr lang="en-US" sz="1800" dirty="0">
                <a:effectLst/>
                <a:latin typeface="Abadi Extra Light" panose="020B0204020104020204" pitchFamily="34" charset="0"/>
                <a:ea typeface="Aptos" panose="020B0004020202020204" pitchFamily="34" charset="0"/>
                <a:cs typeface="Arial" panose="020B0604020202020204" pitchFamily="34" charset="0"/>
              </a:rPr>
              <a:t> and need more ???</a:t>
            </a:r>
          </a:p>
          <a:p>
            <a:pPr>
              <a:lnSpc>
                <a:spcPct val="107000"/>
              </a:lnSpc>
              <a:spcAft>
                <a:spcPts val="800"/>
              </a:spcAft>
            </a:pPr>
            <a:r>
              <a:rPr lang="en-US" sz="1800" dirty="0">
                <a:effectLst/>
                <a:latin typeface="Abadi Extra Light" panose="020B0204020104020204" pitchFamily="34" charset="0"/>
                <a:ea typeface="Aptos" panose="020B0004020202020204" pitchFamily="34" charset="0"/>
                <a:cs typeface="Arial" panose="020B0604020202020204" pitchFamily="34" charset="0"/>
              </a:rPr>
              <a:t>Any misalignment or  between CT and Pet scans can cause artifacts.</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5</a:t>
            </a:fld>
            <a:endParaRPr lang="en-US" dirty="0"/>
          </a:p>
        </p:txBody>
      </p:sp>
    </p:spTree>
    <p:extLst>
      <p:ext uri="{BB962C8B-B14F-4D97-AF65-F5344CB8AC3E}">
        <p14:creationId xmlns:p14="http://schemas.microsoft.com/office/powerpoint/2010/main" val="240891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800" dirty="0">
                <a:effectLst/>
                <a:latin typeface="Abadi Extra Light" panose="020B0204020104020204" pitchFamily="34" charset="0"/>
                <a:ea typeface="Aptos" panose="020B0004020202020204" pitchFamily="34" charset="0"/>
                <a:cs typeface="Arial" panose="020B0604020202020204" pitchFamily="34" charset="0"/>
              </a:rPr>
              <a:t>Typical artifacts that might occur in PET imaging </a:t>
            </a:r>
            <a:r>
              <a:rPr lang="en-GB" sz="1800" dirty="0">
                <a:effectLst/>
                <a:latin typeface="Abadi Extra Light" panose="020B0204020104020204" pitchFamily="34" charset="0"/>
                <a:ea typeface="Aptos" panose="020B0004020202020204" pitchFamily="34" charset="0"/>
                <a:cs typeface="Arial" panose="020B0604020202020204" pitchFamily="34" charset="0"/>
              </a:rPr>
              <a:t>is showing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badi Extra Light" panose="020B0204020104020204" pitchFamily="34" charset="0"/>
                <a:ea typeface="Aptos" panose="020B0004020202020204" pitchFamily="34" charset="0"/>
                <a:cs typeface="Arial" panose="020B0604020202020204" pitchFamily="34" charset="0"/>
              </a:rPr>
              <a:t>Some</a:t>
            </a:r>
            <a:r>
              <a:rPr lang="en-NL" sz="1800" dirty="0">
                <a:effectLst/>
                <a:latin typeface="Abadi Extra Light" panose="020B0204020104020204" pitchFamily="34" charset="0"/>
                <a:ea typeface="Aptos" panose="020B0004020202020204" pitchFamily="34" charset="0"/>
                <a:cs typeface="Arial" panose="020B0604020202020204" pitchFamily="34" charset="0"/>
              </a:rPr>
              <a:t> Artifacts related to tracer distribution halo-artifact</a:t>
            </a:r>
            <a:endParaRPr lang="en-GB" sz="1800" dirty="0">
              <a:effectLst/>
              <a:latin typeface="Abadi Extra Light" panose="020B0204020104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badi Extra Light" panose="020B0204020104020204" pitchFamily="34" charset="0"/>
                <a:ea typeface="Aptos" panose="020B0004020202020204" pitchFamily="34" charset="0"/>
                <a:cs typeface="Arial" panose="020B0604020202020204" pitchFamily="34" charset="0"/>
              </a:rPr>
              <a:t>Some </a:t>
            </a:r>
            <a:r>
              <a:rPr lang="en-NL" sz="1800" dirty="0">
                <a:effectLst/>
                <a:latin typeface="Abadi Extra Light" panose="020B0204020104020204" pitchFamily="34" charset="0"/>
                <a:ea typeface="Aptos" panose="020B0004020202020204" pitchFamily="34" charset="0"/>
                <a:cs typeface="Arial" panose="020B0604020202020204" pitchFamily="34" charset="0"/>
              </a:rPr>
              <a:t>linked to the association between PET and CT/MR images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eg</a:t>
            </a:r>
            <a:r>
              <a:rPr lang="en-NL" sz="1800" dirty="0">
                <a:effectLst/>
                <a:latin typeface="Abadi Extra Light" panose="020B0204020104020204" pitchFamily="34" charset="0"/>
                <a:ea typeface="Aptos" panose="020B0004020202020204" pitchFamily="34" charset="0"/>
                <a:cs typeface="Arial" panose="020B0604020202020204" pitchFamily="34" charset="0"/>
              </a:rPr>
              <a:t>, mismatch, misregistration, and motion artifacts in different regions),</a:t>
            </a:r>
            <a:endParaRPr lang="en-GB" sz="1800" dirty="0">
              <a:effectLst/>
              <a:latin typeface="Abadi Extra Light" panose="020B0204020104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L" sz="1800" dirty="0">
                <a:effectLst/>
                <a:latin typeface="Abadi Extra Light" panose="020B0204020104020204" pitchFamily="34" charset="0"/>
                <a:ea typeface="Aptos" panose="020B0004020202020204" pitchFamily="34" charset="0"/>
                <a:cs typeface="Arial" panose="020B0604020202020204" pitchFamily="34" charset="0"/>
              </a:rPr>
              <a:t> and metals, and truncation artifacts</a:t>
            </a:r>
            <a:r>
              <a:rPr lang="en-GB" sz="1800" dirty="0">
                <a:effectLst/>
                <a:latin typeface="Abadi Extra Light" panose="020B0204020104020204" pitchFamily="34" charset="0"/>
                <a:ea typeface="Aptos" panose="020B0004020202020204" pitchFamily="34" charset="0"/>
                <a:cs typeface="Arial" panose="020B0604020202020204" pitchFamily="34" charset="0"/>
              </a:rPr>
              <a:t> </a:t>
            </a:r>
            <a:r>
              <a:rPr lang="en-US" sz="1800" dirty="0">
                <a:effectLst/>
                <a:latin typeface="Abadi Extra Light" panose="020B0204020104020204" pitchFamily="34" charset="0"/>
                <a:ea typeface="Aptos" panose="020B0004020202020204" pitchFamily="34" charset="0"/>
                <a:cs typeface="Arial" panose="020B0604020202020204" pitchFamily="34" charset="0"/>
              </a:rPr>
              <a:t>Presence of metal implants can cause streak artifacts in CT images, affecting on PET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badi Extra Light" panose="020B0204020104020204" pitchFamily="34" charset="0"/>
                <a:ea typeface="Aptos" panose="020B0004020202020204" pitchFamily="34" charset="0"/>
                <a:cs typeface="Arial" panose="020B0604020202020204" pitchFamily="34" charset="0"/>
              </a:rPr>
              <a:t>Different field of View between PET and CT can cause Truncation artifacts in overweight cases or arm down</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6</a:t>
            </a:fld>
            <a:endParaRPr lang="en-US" dirty="0"/>
          </a:p>
        </p:txBody>
      </p:sp>
    </p:spTree>
    <p:extLst>
      <p:ext uri="{BB962C8B-B14F-4D97-AF65-F5344CB8AC3E}">
        <p14:creationId xmlns:p14="http://schemas.microsoft.com/office/powerpoint/2010/main" val="173201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Various DL-based attenuation scatter correction (DL-ASC) methods have been developed for PET imaging. These include indirect approaches that generate attenuation maps from MRI or CT images.</a:t>
            </a:r>
          </a:p>
          <a:p>
            <a:endParaRPr lang="en-US" dirty="0"/>
          </a:p>
          <a:p>
            <a:pPr algn="justLow">
              <a:lnSpc>
                <a:spcPct val="107000"/>
              </a:lnSpc>
              <a:spcAft>
                <a:spcPts val="800"/>
              </a:spcAft>
            </a:pPr>
            <a:r>
              <a:rPr lang="en-US" sz="18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Various DL-based attenuation scatter correction methods have been developed for PET imaging. These include indirect approaches that generate attenuation maps from MRI or CT images. Direct DL-ASC methods bypass traditional methods by making ASC PET images directly from NAC images. This was first used in brain PET imaging and then tested in </a:t>
            </a:r>
            <a:r>
              <a:rPr lang="en-US" sz="1800" baseline="300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18</a:t>
            </a:r>
            <a:r>
              <a:rPr lang="en-US" sz="18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F-FDG PET studies</a:t>
            </a:r>
          </a:p>
          <a:p>
            <a:pPr algn="justLow">
              <a:lnSpc>
                <a:spcPct val="107000"/>
              </a:lnSpc>
              <a:spcAft>
                <a:spcPts val="800"/>
              </a:spcAft>
            </a:pPr>
            <a:endParaRPr lang="en-US" sz="1800" dirty="0">
              <a:effectLst/>
              <a:highlight>
                <a:srgbClr val="FFFFFF"/>
              </a:highlight>
              <a:latin typeface="Times New Roman" panose="02020603050405020304" pitchFamily="18" charset="0"/>
              <a:ea typeface="Calibri" panose="020F0502020204030204" pitchFamily="34" charset="0"/>
            </a:endParaRPr>
          </a:p>
          <a:p>
            <a:pPr algn="justLow">
              <a:lnSpc>
                <a:spcPct val="107000"/>
              </a:lnSpc>
              <a:spcAft>
                <a:spcPts val="800"/>
              </a:spcAft>
            </a:pPr>
            <a:r>
              <a:rPr lang="en-US" sz="18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 significant challenge arises with the low tracer activity and the extensive positron range of </a:t>
            </a:r>
            <a:r>
              <a:rPr lang="en-US" sz="1800" baseline="300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68</a:t>
            </a:r>
            <a:r>
              <a:rPr lang="en-US" sz="18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Ga-labelled pharmaceuticals, which generally produce lower-quality images compared to </a:t>
            </a:r>
            <a:r>
              <a:rPr lang="en-US" sz="1800" baseline="300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18</a:t>
            </a:r>
            <a:r>
              <a:rPr lang="en-US" sz="18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F-labelled compounds </a:t>
            </a:r>
          </a:p>
          <a:p>
            <a:pPr marL="0" marR="0" lvl="0" indent="0" algn="justLow" defTabSz="914400" rtl="0" eaLnBrk="1" fontAlgn="auto" latinLnBrk="0" hangingPunct="1">
              <a:lnSpc>
                <a:spcPct val="107000"/>
              </a:lnSpc>
              <a:spcBef>
                <a:spcPts val="0"/>
              </a:spcBef>
              <a:spcAft>
                <a:spcPts val="800"/>
              </a:spcAft>
              <a:buClrTx/>
              <a:buSzTx/>
              <a:buFontTx/>
              <a:buNone/>
              <a:tabLst/>
              <a:defRPr/>
            </a:pPr>
            <a:r>
              <a:rPr lang="en-US" sz="1800" dirty="0">
                <a:effectLst/>
                <a:latin typeface="Abadi Extra Light" panose="020B0204020104020204" pitchFamily="34" charset="0"/>
                <a:ea typeface="Aptos" panose="020B0004020202020204" pitchFamily="34" charset="0"/>
                <a:cs typeface="Arial" panose="020B0604020202020204" pitchFamily="34" charset="0"/>
              </a:rPr>
              <a:t>Now, it's time to integrate AI-based ASC methods into clinical workflows. Each center have slightly different protocols for imaging the same disease, and the characteristics of medical imaging devices vary from center to center. Not all centers have a dedicated AI team either.</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justLow">
              <a:lnSpc>
                <a:spcPct val="107000"/>
              </a:lnSpc>
              <a:spcAft>
                <a:spcPts val="800"/>
              </a:spcAft>
            </a:pP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7</a:t>
            </a:fld>
            <a:endParaRPr lang="en-US" dirty="0"/>
          </a:p>
        </p:txBody>
      </p:sp>
    </p:spTree>
    <p:extLst>
      <p:ext uri="{BB962C8B-B14F-4D97-AF65-F5344CB8AC3E}">
        <p14:creationId xmlns:p14="http://schemas.microsoft.com/office/powerpoint/2010/main" val="502016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badi Extra Light" panose="020B0204020104020204" pitchFamily="34" charset="0"/>
                <a:ea typeface="Aptos" panose="020B0004020202020204" pitchFamily="34" charset="0"/>
                <a:cs typeface="Arial" panose="020B0604020202020204" pitchFamily="34" charset="0"/>
              </a:rPr>
              <a:t>The main aim of this study is to </a:t>
            </a:r>
            <a:r>
              <a:rPr lang="en-US" sz="1800" dirty="0">
                <a:effectLst/>
                <a:latin typeface="Abadi Extra Light" panose="020B0204020104020204" pitchFamily="34" charset="0"/>
                <a:ea typeface="Aptos" panose="020B0004020202020204" pitchFamily="34" charset="0"/>
                <a:cs typeface="Times New Roman" panose="02020603050405020304" pitchFamily="18" charset="0"/>
              </a:rPr>
              <a:t>address the direct ASC of PET images and evaluate its performance in removing image artifacts using the multicenter dataset. </a:t>
            </a:r>
            <a:r>
              <a:rPr lang="en-US" sz="1800" dirty="0">
                <a:effectLst/>
                <a:latin typeface="Abadi Extra Light" panose="020B0204020104020204" pitchFamily="34" charset="0"/>
                <a:ea typeface="Aptos" panose="020B0004020202020204" pitchFamily="34" charset="0"/>
                <a:cs typeface="Arial" panose="020B0604020202020204" pitchFamily="34" charset="0"/>
              </a:rPr>
              <a:t>We used our approach to estimate and compare the performance of models using both strategies within different radiotracers and scanners</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8</a:t>
            </a:fld>
            <a:endParaRPr lang="en-US" dirty="0"/>
          </a:p>
        </p:txBody>
      </p:sp>
    </p:spTree>
    <p:extLst>
      <p:ext uri="{BB962C8B-B14F-4D97-AF65-F5344CB8AC3E}">
        <p14:creationId xmlns:p14="http://schemas.microsoft.com/office/powerpoint/2010/main" val="19394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workflow of our work is : we used reconstructed pet images without applying any correction as input of a neural network. And we used a </a:t>
            </a:r>
            <a:r>
              <a:rPr lang="en-GB" dirty="0" err="1"/>
              <a:t>ct</a:t>
            </a:r>
            <a:r>
              <a:rPr lang="en-GB" dirty="0"/>
              <a:t> based corrected version of </a:t>
            </a:r>
            <a:r>
              <a:rPr lang="en-GB" dirty="0" err="1"/>
              <a:t>imput</a:t>
            </a:r>
            <a:r>
              <a:rPr lang="en-GB" dirty="0"/>
              <a:t> images as our target.</a:t>
            </a:r>
            <a:br>
              <a:rPr lang="en-GB" dirty="0"/>
            </a:br>
            <a:r>
              <a:rPr lang="en-GB" dirty="0"/>
              <a:t>From now on we named out </a:t>
            </a:r>
            <a:r>
              <a:rPr lang="en-GB" dirty="0" err="1"/>
              <a:t>imput</a:t>
            </a:r>
            <a:r>
              <a:rPr lang="en-GB" dirty="0"/>
              <a:t> </a:t>
            </a:r>
            <a:r>
              <a:rPr lang="en-GB" dirty="0" err="1"/>
              <a:t>nac</a:t>
            </a:r>
            <a:r>
              <a:rPr lang="en-GB" dirty="0"/>
              <a:t> and the target of the model or rather ground truth as mac.</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10</a:t>
            </a:fld>
            <a:endParaRPr lang="en-US" dirty="0"/>
          </a:p>
        </p:txBody>
      </p:sp>
    </p:spTree>
    <p:extLst>
      <p:ext uri="{BB962C8B-B14F-4D97-AF65-F5344CB8AC3E}">
        <p14:creationId xmlns:p14="http://schemas.microsoft.com/office/powerpoint/2010/main" val="427791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rgbClr val="FFC000"/>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2" name="Rectangle 1">
            <a:extLst>
              <a:ext uri="{FF2B5EF4-FFF2-40B4-BE49-F238E27FC236}">
                <a16:creationId xmlns:a16="http://schemas.microsoft.com/office/drawing/2014/main" id="{67BA0C10-4924-BB33-A685-616DDCEC8644}"/>
              </a:ext>
            </a:extLst>
          </p:cNvPr>
          <p:cNvSpPr/>
          <p:nvPr userDrawn="1"/>
        </p:nvSpPr>
        <p:spPr>
          <a:xfrm>
            <a:off x="434179" y="548641"/>
            <a:ext cx="188686" cy="1179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511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GB"/>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GB"/>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GB"/>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GB"/>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GB"/>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GB"/>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GB"/>
              <a:t>Click to edit Master title style</a:t>
            </a:r>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3" name="Picture 2" descr="A map of the world">
            <a:extLst>
              <a:ext uri="{FF2B5EF4-FFF2-40B4-BE49-F238E27FC236}">
                <a16:creationId xmlns:a16="http://schemas.microsoft.com/office/drawing/2014/main" id="{7A6E687D-8E24-8B46-F7FA-309FD85B7E0C}"/>
              </a:ext>
            </a:extLst>
          </p:cNvPr>
          <p:cNvPicPr>
            <a:picLocks noChangeAspect="1"/>
          </p:cNvPicPr>
          <p:nvPr userDrawn="1"/>
        </p:nvPicPr>
        <p:blipFill rotWithShape="1">
          <a:blip r:embed="rId2">
            <a:duotone>
              <a:schemeClr val="bg2">
                <a:shade val="45000"/>
                <a:satMod val="135000"/>
              </a:schemeClr>
              <a:prstClr val="white"/>
            </a:duotone>
            <a:alphaModFix amt="50000"/>
          </a:blip>
          <a:srcRect l="-1063" t="5505" r="76604" b="16988"/>
          <a:stretch/>
        </p:blipFill>
        <p:spPr>
          <a:xfrm rot="5400000">
            <a:off x="-149716" y="4565978"/>
            <a:ext cx="1192812" cy="3373826"/>
          </a:xfrm>
          <a:prstGeom prst="rect">
            <a:avLst/>
          </a:prstGeom>
        </p:spPr>
      </p:pic>
      <p:sp>
        <p:nvSpPr>
          <p:cNvPr id="7" name="Rectangle 6">
            <a:extLst>
              <a:ext uri="{FF2B5EF4-FFF2-40B4-BE49-F238E27FC236}">
                <a16:creationId xmlns:a16="http://schemas.microsoft.com/office/drawing/2014/main" id="{CE9AFDA0-E86E-CDC7-47DD-2E040F059CA5}"/>
              </a:ext>
            </a:extLst>
          </p:cNvPr>
          <p:cNvSpPr/>
          <p:nvPr userDrawn="1"/>
        </p:nvSpPr>
        <p:spPr>
          <a:xfrm>
            <a:off x="434179" y="548641"/>
            <a:ext cx="188686" cy="1179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994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duotone>
              <a:schemeClr val="bg2">
                <a:shade val="45000"/>
                <a:satMod val="135000"/>
              </a:schemeClr>
              <a:prstClr val="white"/>
            </a:duotone>
            <a:alphaModFix amt="35000"/>
          </a:blip>
          <a:srcRect l="68441" r="143" b="8205"/>
          <a:stretch/>
        </p:blipFill>
        <p:spPr>
          <a:xfrm rot="5400000">
            <a:off x="1782088" y="-1782089"/>
            <a:ext cx="2216424" cy="5780604"/>
          </a:xfrm>
          <a:prstGeom prst="rect">
            <a:avLst/>
          </a:prstGeom>
        </p:spPr>
      </p:pic>
    </p:spTree>
    <p:extLst>
      <p:ext uri="{BB962C8B-B14F-4D97-AF65-F5344CB8AC3E}">
        <p14:creationId xmlns:p14="http://schemas.microsoft.com/office/powerpoint/2010/main" val="4060377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duotone>
              <a:schemeClr val="bg2">
                <a:shade val="45000"/>
                <a:satMod val="135000"/>
              </a:schemeClr>
              <a:prstClr val="white"/>
            </a:duotone>
            <a:alphaModFix amt="35000"/>
          </a:blip>
          <a:srcRect l="68441" r="143" b="8205"/>
          <a:stretch/>
        </p:blipFill>
        <p:spPr>
          <a:xfrm rot="5400000">
            <a:off x="1782088" y="-1782089"/>
            <a:ext cx="2216424" cy="5780604"/>
          </a:xfrm>
          <a:prstGeom prst="rect">
            <a:avLst/>
          </a:prstGeom>
        </p:spPr>
      </p:pic>
      <p:sp>
        <p:nvSpPr>
          <p:cNvPr id="10" name="Rectangle 9">
            <a:extLst>
              <a:ext uri="{FF2B5EF4-FFF2-40B4-BE49-F238E27FC236}">
                <a16:creationId xmlns:a16="http://schemas.microsoft.com/office/drawing/2014/main" id="{C6AD1DC2-7B55-3C9C-EC24-942A6313E956}"/>
              </a:ext>
            </a:extLst>
          </p:cNvPr>
          <p:cNvSpPr/>
          <p:nvPr userDrawn="1"/>
        </p:nvSpPr>
        <p:spPr>
          <a:xfrm>
            <a:off x="0" y="3376602"/>
            <a:ext cx="9382538"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959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B4EF8E-112F-82EC-A2CF-41A98C82B39F}"/>
              </a:ext>
            </a:extLst>
          </p:cNvPr>
          <p:cNvSpPr>
            <a:spLocks noGrp="1"/>
          </p:cNvSpPr>
          <p:nvPr>
            <p:ph type="sldNum" sz="quarter" idx="10"/>
          </p:nvPr>
        </p:nvSpPr>
        <p:spPr/>
        <p:txBody>
          <a:bodyPr/>
          <a:lstStyle/>
          <a:p>
            <a:fld id="{A65A5C87-DF58-40C8-B092-1DE63DB4547E}" type="slidenum">
              <a:rPr lang="en-US" smtClean="0"/>
              <a:t>‹#›</a:t>
            </a:fld>
            <a:endParaRPr lang="en-US" dirty="0"/>
          </a:p>
        </p:txBody>
      </p:sp>
      <p:pic>
        <p:nvPicPr>
          <p:cNvPr id="4" name="Picture 3" descr="A map of the world">
            <a:extLst>
              <a:ext uri="{FF2B5EF4-FFF2-40B4-BE49-F238E27FC236}">
                <a16:creationId xmlns:a16="http://schemas.microsoft.com/office/drawing/2014/main" id="{E7400766-03D7-541D-02D3-400730870F87}"/>
              </a:ext>
            </a:extLst>
          </p:cNvPr>
          <p:cNvPicPr>
            <a:picLocks noChangeAspect="1"/>
          </p:cNvPicPr>
          <p:nvPr userDrawn="1"/>
        </p:nvPicPr>
        <p:blipFill rotWithShape="1">
          <a:blip r:embed="rId2">
            <a:duotone>
              <a:schemeClr val="bg2">
                <a:shade val="45000"/>
                <a:satMod val="135000"/>
              </a:schemeClr>
              <a:prstClr val="white"/>
            </a:duotone>
            <a:alphaModFix amt="20000"/>
          </a:blip>
          <a:srcRect l="-1063" t="5505" r="76604" b="16988"/>
          <a:stretch/>
        </p:blipFill>
        <p:spPr>
          <a:xfrm rot="5400000">
            <a:off x="-149716" y="4565978"/>
            <a:ext cx="1192812" cy="3373826"/>
          </a:xfrm>
          <a:prstGeom prst="rect">
            <a:avLst/>
          </a:prstGeom>
        </p:spPr>
      </p:pic>
    </p:spTree>
    <p:extLst>
      <p:ext uri="{BB962C8B-B14F-4D97-AF65-F5344CB8AC3E}">
        <p14:creationId xmlns:p14="http://schemas.microsoft.com/office/powerpoint/2010/main" val="303880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51253" r="144" b="8205"/>
          <a:stretch/>
        </p:blipFill>
        <p:spPr>
          <a:xfrm rot="16200000">
            <a:off x="9995936" y="4653622"/>
            <a:ext cx="1595611" cy="2689879"/>
          </a:xfrm>
          <a:prstGeom prst="rect">
            <a:avLst/>
          </a:prstGeom>
          <a:noFill/>
          <a:ln>
            <a:noFill/>
          </a:ln>
          <a:effectLst/>
        </p:spPr>
      </p:pic>
    </p:spTree>
    <p:extLst>
      <p:ext uri="{BB962C8B-B14F-4D97-AF65-F5344CB8AC3E}">
        <p14:creationId xmlns:p14="http://schemas.microsoft.com/office/powerpoint/2010/main" val="169388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GB"/>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mt="50000"/>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47956" r="145" b="2458"/>
          <a:stretch/>
        </p:blipFill>
        <p:spPr>
          <a:xfrm rot="16200000">
            <a:off x="10081186" y="4669504"/>
            <a:ext cx="1603441" cy="2689878"/>
          </a:xfrm>
          <a:prstGeom prst="rect">
            <a:avLst/>
          </a:prstGeom>
          <a:noFill/>
          <a:ln>
            <a:noFill/>
          </a:ln>
          <a:effectLst/>
        </p:spPr>
      </p:pic>
    </p:spTree>
    <p:extLst>
      <p:ext uri="{BB962C8B-B14F-4D97-AF65-F5344CB8AC3E}">
        <p14:creationId xmlns:p14="http://schemas.microsoft.com/office/powerpoint/2010/main" val="1015555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GB"/>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rgbClr val="FFC000"/>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5">
            <a:extLst>
              <a:ext uri="{FF2B5EF4-FFF2-40B4-BE49-F238E27FC236}">
                <a16:creationId xmlns:a16="http://schemas.microsoft.com/office/drawing/2014/main" id="{47CD0A69-1FBB-28D2-7BD0-FA8F79EEA9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3200" b="0">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5" name="Rectangle 4">
            <a:extLst>
              <a:ext uri="{FF2B5EF4-FFF2-40B4-BE49-F238E27FC236}">
                <a16:creationId xmlns:a16="http://schemas.microsoft.com/office/drawing/2014/main" id="{4686D39F-073F-6712-7263-7CFCEF9A9C91}"/>
              </a:ext>
            </a:extLst>
          </p:cNvPr>
          <p:cNvSpPr/>
          <p:nvPr userDrawn="1"/>
        </p:nvSpPr>
        <p:spPr>
          <a:xfrm>
            <a:off x="676080" y="-1"/>
            <a:ext cx="207264" cy="1300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5" name="Rectangle 4">
            <a:extLst>
              <a:ext uri="{FF2B5EF4-FFF2-40B4-BE49-F238E27FC236}">
                <a16:creationId xmlns:a16="http://schemas.microsoft.com/office/drawing/2014/main" id="{4686D39F-073F-6712-7263-7CFCEF9A9C91}"/>
              </a:ext>
            </a:extLst>
          </p:cNvPr>
          <p:cNvSpPr/>
          <p:nvPr userDrawn="1"/>
        </p:nvSpPr>
        <p:spPr>
          <a:xfrm>
            <a:off x="434179" y="548641"/>
            <a:ext cx="188686" cy="1179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11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
        <p:nvSpPr>
          <p:cNvPr id="2" name="Title 1">
            <a:extLst>
              <a:ext uri="{FF2B5EF4-FFF2-40B4-BE49-F238E27FC236}">
                <a16:creationId xmlns:a16="http://schemas.microsoft.com/office/drawing/2014/main" id="{ED74C262-1815-581A-BC83-05ABFB182FC1}"/>
              </a:ext>
            </a:extLst>
          </p:cNvPr>
          <p:cNvSpPr>
            <a:spLocks noGrp="1"/>
          </p:cNvSpPr>
          <p:nvPr>
            <p:ph type="title"/>
          </p:nvPr>
        </p:nvSpPr>
        <p:spPr>
          <a:xfrm>
            <a:off x="1115568" y="548640"/>
            <a:ext cx="10168128" cy="1179576"/>
          </a:xfrm>
        </p:spPr>
        <p:txBody>
          <a:bodyPr>
            <a:normAutofit/>
          </a:bodyPr>
          <a:lstStyle>
            <a:lvl1pPr algn="l" defTabSz="914400" rtl="0" eaLnBrk="1" latinLnBrk="0" hangingPunct="1">
              <a:lnSpc>
                <a:spcPct val="90000"/>
              </a:lnSpc>
              <a:spcBef>
                <a:spcPct val="0"/>
              </a:spcBef>
              <a:buNone/>
              <a:defRPr lang="en-US" sz="3600" kern="1200" dirty="0">
                <a:solidFill>
                  <a:schemeClr val="tx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
        <p:nvSpPr>
          <p:cNvPr id="6" name="TextBox 5">
            <a:extLst>
              <a:ext uri="{FF2B5EF4-FFF2-40B4-BE49-F238E27FC236}">
                <a16:creationId xmlns:a16="http://schemas.microsoft.com/office/drawing/2014/main" id="{A3ECB290-9F4E-B279-0188-EB67A8CC8C67}"/>
              </a:ext>
            </a:extLst>
          </p:cNvPr>
          <p:cNvSpPr txBox="1"/>
          <p:nvPr userDrawn="1"/>
        </p:nvSpPr>
        <p:spPr>
          <a:xfrm>
            <a:off x="921657" y="2123684"/>
            <a:ext cx="10362039" cy="33855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	         NAC	              MAC		       DL		      Difference</a:t>
            </a:r>
            <a:endParaRPr lang="en-US" sz="1600" dirty="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58FDF3AE-E199-4A73-98C5-ADD0AA16FD68}"/>
              </a:ext>
            </a:extLst>
          </p:cNvPr>
          <p:cNvSpPr>
            <a:spLocks noGrp="1"/>
          </p:cNvSpPr>
          <p:nvPr>
            <p:ph type="title"/>
          </p:nvPr>
        </p:nvSpPr>
        <p:spPr>
          <a:xfrm>
            <a:off x="1115568" y="548640"/>
            <a:ext cx="10168128" cy="1179576"/>
          </a:xfrm>
        </p:spPr>
        <p:txBody>
          <a:bodyPr>
            <a:normAutofit/>
          </a:bodyPr>
          <a:lstStyle>
            <a:lvl1pPr algn="l" defTabSz="914400" rtl="0" eaLnBrk="1" latinLnBrk="0" hangingPunct="1">
              <a:lnSpc>
                <a:spcPct val="90000"/>
              </a:lnSpc>
              <a:spcBef>
                <a:spcPct val="0"/>
              </a:spcBef>
              <a:buNone/>
              <a:defRPr lang="en-US" sz="3600" kern="1200" dirty="0">
                <a:solidFill>
                  <a:schemeClr val="tx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007130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solidFill>
          <a:srgbClr val="3E0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b="1">
                <a:solidFill>
                  <a:schemeClr val="bg1"/>
                </a:solidFill>
                <a:latin typeface="+mj-lt"/>
              </a:defRPr>
            </a:lvl1pPr>
          </a:lstStyle>
          <a:p>
            <a:r>
              <a:rPr lang="en-GB" dirty="0"/>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rgbClr val="FFC000"/>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bg1">
                    <a:lumMod val="8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Tree>
    <p:extLst>
      <p:ext uri="{BB962C8B-B14F-4D97-AF65-F5344CB8AC3E}">
        <p14:creationId xmlns:p14="http://schemas.microsoft.com/office/powerpoint/2010/main" val="47687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43" r:id="rId6"/>
    <p:sldLayoutId id="2147483732" r:id="rId7"/>
    <p:sldLayoutId id="2147483742" r:id="rId8"/>
    <p:sldLayoutId id="2147483739" r:id="rId9"/>
    <p:sldLayoutId id="2147483736" r:id="rId10"/>
    <p:sldLayoutId id="2147483725" r:id="rId11"/>
    <p:sldLayoutId id="2147483733" r:id="rId12"/>
    <p:sldLayoutId id="2147483734" r:id="rId13"/>
    <p:sldLayoutId id="2147483735" r:id="rId14"/>
    <p:sldLayoutId id="2147483726" r:id="rId15"/>
    <p:sldLayoutId id="2147483727" r:id="rId16"/>
    <p:sldLayoutId id="2147483741" r:id="rId17"/>
    <p:sldLayoutId id="2147483740" r:id="rId18"/>
    <p:sldLayoutId id="2147483737" r:id="rId19"/>
    <p:sldLayoutId id="2147483738" r:id="rId20"/>
    <p:sldLayoutId id="2147483728" r:id="rId21"/>
    <p:sldLayoutId id="2147483729" r:id="rId2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8501/"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025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06B863-18F3-7686-0F5F-B115FCF054BB}"/>
              </a:ext>
            </a:extLst>
          </p:cNvPr>
          <p:cNvGrpSpPr/>
          <p:nvPr/>
        </p:nvGrpSpPr>
        <p:grpSpPr>
          <a:xfrm>
            <a:off x="285960" y="142824"/>
            <a:ext cx="2374063" cy="586893"/>
            <a:chOff x="3760606" y="6039139"/>
            <a:chExt cx="2864324" cy="708091"/>
          </a:xfrm>
        </p:grpSpPr>
        <p:pic>
          <p:nvPicPr>
            <p:cNvPr id="3074" name="Picture 2" descr="See the source image">
              <a:extLst>
                <a:ext uri="{FF2B5EF4-FFF2-40B4-BE49-F238E27FC236}">
                  <a16:creationId xmlns:a16="http://schemas.microsoft.com/office/drawing/2014/main" id="{38B49029-55CF-E6CD-4A12-08A3CB1E7966}"/>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67430" y="6105879"/>
              <a:ext cx="2857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1C9B0B65-2C05-DE1F-F291-F5AD6A972CA3}"/>
                </a:ext>
              </a:extLst>
            </p:cNvPr>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t="-10956" r="75187"/>
            <a:stretch/>
          </p:blipFill>
          <p:spPr bwMode="auto">
            <a:xfrm>
              <a:off x="3760606" y="6039139"/>
              <a:ext cx="709036" cy="70809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ubtitle 2">
            <a:extLst>
              <a:ext uri="{FF2B5EF4-FFF2-40B4-BE49-F238E27FC236}">
                <a16:creationId xmlns:a16="http://schemas.microsoft.com/office/drawing/2014/main" id="{ED9E8FDB-60EE-45AE-BB89-9A561A61C2AC}"/>
              </a:ext>
            </a:extLst>
          </p:cNvPr>
          <p:cNvSpPr>
            <a:spLocks noGrp="1"/>
          </p:cNvSpPr>
          <p:nvPr>
            <p:ph type="subTitle" idx="4294967295"/>
          </p:nvPr>
        </p:nvSpPr>
        <p:spPr>
          <a:xfrm>
            <a:off x="1472992" y="1057431"/>
            <a:ext cx="7937144" cy="4381192"/>
          </a:xfrm>
          <a:noFill/>
          <a:ln>
            <a:noFill/>
          </a:ln>
        </p:spPr>
        <p:txBody>
          <a:bodyPr>
            <a:normAutofit fontScale="85000" lnSpcReduction="10000"/>
          </a:bodyPr>
          <a:lstStyle/>
          <a:p>
            <a:pPr algn="l"/>
            <a:endParaRPr lang="en-GB" dirty="0">
              <a:solidFill>
                <a:schemeClr val="tx1"/>
              </a:solidFill>
              <a:latin typeface="Arial" panose="020B0604020202020204" pitchFamily="34" charset="0"/>
              <a:cs typeface="Arial" panose="020B0604020202020204" pitchFamily="34" charset="0"/>
            </a:endParaRPr>
          </a:p>
          <a:p>
            <a:pPr marL="0" indent="0" algn="l">
              <a:lnSpc>
                <a:spcPct val="170000"/>
              </a:lnSpc>
              <a:buNone/>
            </a:pPr>
            <a:r>
              <a:rPr lang="en-GB" sz="3000" b="1" dirty="0">
                <a:solidFill>
                  <a:srgbClr val="FFC000"/>
                </a:solidFill>
                <a:latin typeface="Arial" panose="020B0604020202020204" pitchFamily="34" charset="0"/>
                <a:cs typeface="Arial" panose="020B0604020202020204" pitchFamily="34" charset="0"/>
              </a:rPr>
              <a:t>Deep Learning-Based PET Image Correction Toward Quantitative Imaging</a:t>
            </a:r>
          </a:p>
          <a:p>
            <a:pPr algn="l"/>
            <a:endParaRPr lang="en-GB" dirty="0">
              <a:latin typeface="Arial" panose="020B0604020202020204" pitchFamily="34" charset="0"/>
              <a:cs typeface="Arial" panose="020B0604020202020204" pitchFamily="34" charset="0"/>
            </a:endParaRPr>
          </a:p>
          <a:p>
            <a:pPr marL="0" indent="0" algn="l">
              <a:buNone/>
            </a:pPr>
            <a:r>
              <a:rPr lang="en-GB" sz="2400" dirty="0">
                <a:solidFill>
                  <a:schemeClr val="bg1"/>
                </a:solidFill>
                <a:latin typeface="Arial" panose="020B0604020202020204" pitchFamily="34" charset="0"/>
                <a:cs typeface="Arial" panose="020B0604020202020204" pitchFamily="34" charset="0"/>
              </a:rPr>
              <a:t>Presenter: Sama Shahpouri</a:t>
            </a:r>
          </a:p>
          <a:p>
            <a:pPr marL="0" indent="0" algn="l">
              <a:buNone/>
            </a:pPr>
            <a:r>
              <a:rPr lang="en-GB" sz="2400" dirty="0">
                <a:solidFill>
                  <a:schemeClr val="bg1"/>
                </a:solidFill>
                <a:latin typeface="Arial" panose="020B0604020202020204" pitchFamily="34" charset="0"/>
                <a:cs typeface="Arial" panose="020B0604020202020204" pitchFamily="34" charset="0"/>
              </a:rPr>
              <a:t>Study : Data Science for Life Science</a:t>
            </a:r>
          </a:p>
          <a:p>
            <a:pPr marL="0" indent="0" algn="l">
              <a:buNone/>
            </a:pPr>
            <a:r>
              <a:rPr lang="en-GB" sz="2400" dirty="0">
                <a:solidFill>
                  <a:schemeClr val="bg1"/>
                </a:solidFill>
                <a:latin typeface="Arial" panose="020B0604020202020204" pitchFamily="34" charset="0"/>
                <a:cs typeface="Arial" panose="020B0604020202020204" pitchFamily="34" charset="0"/>
              </a:rPr>
              <a:t>Institute: Hanze University of Applied Sciences, Institute of Life Science &amp; Technology</a:t>
            </a:r>
          </a:p>
          <a:p>
            <a:pPr marL="0" indent="0" algn="l">
              <a:buNone/>
            </a:pPr>
            <a:r>
              <a:rPr lang="en-GB" sz="2400" dirty="0">
                <a:solidFill>
                  <a:schemeClr val="bg1"/>
                </a:solidFill>
                <a:latin typeface="Arial" panose="020B0604020202020204" pitchFamily="34" charset="0"/>
                <a:cs typeface="Arial" panose="020B0604020202020204" pitchFamily="34" charset="0"/>
              </a:rPr>
              <a:t>Supervisors: </a:t>
            </a:r>
            <a:r>
              <a:rPr lang="en-GB" sz="2400" dirty="0" err="1">
                <a:solidFill>
                  <a:schemeClr val="bg1"/>
                </a:solidFill>
                <a:latin typeface="Arial" panose="020B0604020202020204" pitchFamily="34" charset="0"/>
                <a:cs typeface="Arial" panose="020B0604020202020204" pitchFamily="34" charset="0"/>
              </a:rPr>
              <a:t>Dr.</a:t>
            </a:r>
            <a:r>
              <a:rPr lang="en-GB" sz="2400" dirty="0">
                <a:solidFill>
                  <a:schemeClr val="bg1"/>
                </a:solidFill>
                <a:latin typeface="Arial" panose="020B0604020202020204" pitchFamily="34" charset="0"/>
                <a:cs typeface="Arial" panose="020B0604020202020204" pitchFamily="34" charset="0"/>
              </a:rPr>
              <a:t> Isaac Shiri, </a:t>
            </a:r>
            <a:r>
              <a:rPr lang="en-GB" sz="2400" dirty="0" err="1">
                <a:solidFill>
                  <a:schemeClr val="bg1"/>
                </a:solidFill>
                <a:latin typeface="Arial" panose="020B0604020202020204" pitchFamily="34" charset="0"/>
                <a:cs typeface="Arial" panose="020B0604020202020204" pitchFamily="34" charset="0"/>
              </a:rPr>
              <a:t>Dr.</a:t>
            </a:r>
            <a:r>
              <a:rPr lang="en-GB" sz="2400" dirty="0">
                <a:solidFill>
                  <a:schemeClr val="bg1"/>
                </a:solidFill>
                <a:latin typeface="Arial" panose="020B0604020202020204" pitchFamily="34" charset="0"/>
                <a:cs typeface="Arial" panose="020B0604020202020204" pitchFamily="34" charset="0"/>
              </a:rPr>
              <a:t> Dave Landers, </a:t>
            </a:r>
            <a:r>
              <a:rPr lang="en-GB" sz="2400" dirty="0" err="1">
                <a:solidFill>
                  <a:schemeClr val="bg1"/>
                </a:solidFill>
                <a:latin typeface="Arial" panose="020B0604020202020204" pitchFamily="34" charset="0"/>
                <a:cs typeface="Arial" panose="020B0604020202020204" pitchFamily="34" charset="0"/>
              </a:rPr>
              <a:t>Dr.</a:t>
            </a:r>
            <a:r>
              <a:rPr lang="en-GB" sz="2400" dirty="0">
                <a:solidFill>
                  <a:schemeClr val="bg1"/>
                </a:solidFill>
                <a:latin typeface="Arial" panose="020B0604020202020204" pitchFamily="34" charset="0"/>
                <a:cs typeface="Arial" panose="020B0604020202020204" pitchFamily="34" charset="0"/>
              </a:rPr>
              <a:t> Gijs van </a:t>
            </a:r>
            <a:r>
              <a:rPr lang="en-GB" sz="2400" dirty="0" err="1">
                <a:solidFill>
                  <a:schemeClr val="bg1"/>
                </a:solidFill>
                <a:latin typeface="Arial" panose="020B0604020202020204" pitchFamily="34" charset="0"/>
                <a:cs typeface="Arial" panose="020B0604020202020204" pitchFamily="34" charset="0"/>
              </a:rPr>
              <a:t>derhot</a:t>
            </a:r>
            <a:endParaRPr lang="en-GB" sz="2400" dirty="0">
              <a:solidFill>
                <a:schemeClr val="bg1"/>
              </a:solidFill>
              <a:latin typeface="Arial" panose="020B0604020202020204" pitchFamily="34" charset="0"/>
              <a:cs typeface="Arial" panose="020B0604020202020204" pitchFamily="34" charset="0"/>
            </a:endParaRPr>
          </a:p>
          <a:p>
            <a:pPr algn="l"/>
            <a:endParaRPr lang="en-GB" dirty="0">
              <a:solidFill>
                <a:schemeClr val="tx1"/>
              </a:solidFill>
              <a:latin typeface="Arial" panose="020B0604020202020204" pitchFamily="34" charset="0"/>
              <a:cs typeface="Arial" panose="020B0604020202020204" pitchFamily="34" charset="0"/>
            </a:endParaRPr>
          </a:p>
        </p:txBody>
      </p:sp>
      <p:sp>
        <p:nvSpPr>
          <p:cNvPr id="7" name="Date Placeholder 3">
            <a:extLst>
              <a:ext uri="{FF2B5EF4-FFF2-40B4-BE49-F238E27FC236}">
                <a16:creationId xmlns:a16="http://schemas.microsoft.com/office/drawing/2014/main" id="{D5A21C9E-2553-6BBB-447B-88F19EB97A11}"/>
              </a:ext>
            </a:extLst>
          </p:cNvPr>
          <p:cNvSpPr txBox="1">
            <a:spLocks/>
          </p:cNvSpPr>
          <p:nvPr/>
        </p:nvSpPr>
        <p:spPr>
          <a:xfrm>
            <a:off x="10593542" y="637902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dirty="0">
                <a:solidFill>
                  <a:schemeClr val="bg1"/>
                </a:solidFill>
                <a:latin typeface="Arial" panose="020B0604020202020204" pitchFamily="34" charset="0"/>
                <a:cs typeface="Arial" panose="020B0604020202020204" pitchFamily="34" charset="0"/>
              </a:rPr>
              <a:t>28/08/2024</a:t>
            </a:r>
          </a:p>
          <a:p>
            <a:endParaRPr lang="en-US" dirty="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2E20425-0326-D2F9-9E7A-EF3B2C80DB7E}"/>
              </a:ext>
            </a:extLst>
          </p:cNvPr>
          <p:cNvSpPr txBox="1">
            <a:spLocks/>
          </p:cNvSpPr>
          <p:nvPr/>
        </p:nvSpPr>
        <p:spPr>
          <a:xfrm>
            <a:off x="1925652" y="3338478"/>
            <a:ext cx="5953570" cy="11064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l"/>
            <a:endParaRPr lang="en-GB" sz="18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6DECF09-969B-8189-EEDE-685F800E6525}"/>
              </a:ext>
            </a:extLst>
          </p:cNvPr>
          <p:cNvPicPr>
            <a:picLocks noChangeAspect="1"/>
          </p:cNvPicPr>
          <p:nvPr/>
        </p:nvPicPr>
        <p:blipFill>
          <a:blip r:embed="rId6">
            <a:biLevel thresh="25000"/>
          </a:blip>
          <a:stretch>
            <a:fillRect/>
          </a:stretch>
        </p:blipFill>
        <p:spPr>
          <a:xfrm>
            <a:off x="9756318" y="233481"/>
            <a:ext cx="2127329" cy="290735"/>
          </a:xfrm>
          <a:prstGeom prst="rect">
            <a:avLst/>
          </a:prstGeom>
        </p:spPr>
      </p:pic>
      <p:pic>
        <p:nvPicPr>
          <p:cNvPr id="6" name="Picture 5">
            <a:extLst>
              <a:ext uri="{FF2B5EF4-FFF2-40B4-BE49-F238E27FC236}">
                <a16:creationId xmlns:a16="http://schemas.microsoft.com/office/drawing/2014/main" id="{64D30300-D67E-4BE0-3AF2-4427BDDF1404}"/>
              </a:ext>
            </a:extLst>
          </p:cNvPr>
          <p:cNvPicPr>
            <a:picLocks noChangeAspect="1"/>
          </p:cNvPicPr>
          <p:nvPr/>
        </p:nvPicPr>
        <p:blipFill rotWithShape="1">
          <a:blip r:embed="rId7"/>
          <a:srcRect l="36642" t="13071" r="34030" b="12302"/>
          <a:stretch/>
        </p:blipFill>
        <p:spPr>
          <a:xfrm>
            <a:off x="9298617" y="1671341"/>
            <a:ext cx="2840782" cy="3801497"/>
          </a:xfrm>
          <a:prstGeom prst="rect">
            <a:avLst/>
          </a:prstGeom>
        </p:spPr>
      </p:pic>
    </p:spTree>
    <p:extLst>
      <p:ext uri="{BB962C8B-B14F-4D97-AF65-F5344CB8AC3E}">
        <p14:creationId xmlns:p14="http://schemas.microsoft.com/office/powerpoint/2010/main" val="419988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1658258" y="1679245"/>
            <a:ext cx="2857497" cy="830997"/>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PET raw data</a:t>
            </a:r>
            <a:endParaRPr lang="en-NL" sz="1600" dirty="0">
              <a:solidFill>
                <a:schemeClr val="bg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4281193" y="259077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CT images</a:t>
            </a:r>
            <a:endParaRPr lang="en-NL" sz="1600" dirty="0">
              <a:solidFill>
                <a:schemeClr val="tx1"/>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1166873" y="29695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without AC &amp; SC</a:t>
            </a:r>
            <a:endParaRPr lang="en-NL" sz="1600" dirty="0">
              <a:solidFill>
                <a:schemeClr val="tx1"/>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76ADEE2D-5FCE-17C6-02B7-9A2C7A2BE11D}"/>
              </a:ext>
            </a:extLst>
          </p:cNvPr>
          <p:cNvSpPr/>
          <p:nvPr/>
        </p:nvSpPr>
        <p:spPr>
          <a:xfrm>
            <a:off x="1754891" y="5007378"/>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C4E4ED2-B382-A1BB-AE42-90A6EDA27377}"/>
              </a:ext>
            </a:extLst>
          </p:cNvPr>
          <p:cNvSpPr/>
          <p:nvPr/>
        </p:nvSpPr>
        <p:spPr>
          <a:xfrm>
            <a:off x="1487548" y="4028767"/>
            <a:ext cx="1077633" cy="566307"/>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NAC (Input)</a:t>
            </a:r>
            <a:endParaRPr lang="en-NL" sz="1600"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2305650" y="5133569"/>
            <a:ext cx="1500988" cy="566307"/>
          </a:xfrm>
          <a:prstGeom prst="rect">
            <a:avLst/>
          </a:prstGeom>
          <a:solidFill>
            <a:schemeClr val="tx1">
              <a:lumMod val="95000"/>
              <a:lumOff val="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Model Training</a:t>
            </a:r>
            <a:endParaRPr lang="en-NL" sz="1600" dirty="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2444281" y="5761256"/>
            <a:ext cx="1197145" cy="43810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DL PET</a:t>
            </a:r>
            <a:endParaRPr lang="en-NL" sz="1600" dirty="0">
              <a:solidFill>
                <a:schemeClr val="bg1"/>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3301701" y="29695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 AC &amp; SC</a:t>
            </a:r>
            <a:endParaRPr lang="en-NL" sz="16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3A0D7FD1-054F-46F8-02D1-8E6C3D810F6B}"/>
              </a:ext>
            </a:extLst>
          </p:cNvPr>
          <p:cNvSpPr/>
          <p:nvPr/>
        </p:nvSpPr>
        <p:spPr>
          <a:xfrm>
            <a:off x="3641426" y="4028767"/>
            <a:ext cx="1077633" cy="566307"/>
          </a:xfrm>
          <a:prstGeom prst="round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MAC (Target)</a:t>
            </a: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1999839" y="25598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1987408" y="36704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4065459" y="36734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2129491" y="46828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3521914" y="46906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4027316" y="25556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081FD695-219B-6B23-19AB-0A8D42488B4A}"/>
              </a:ext>
            </a:extLst>
          </p:cNvPr>
          <p:cNvSpPr>
            <a:spLocks noGrp="1"/>
          </p:cNvSpPr>
          <p:nvPr>
            <p:ph type="title"/>
          </p:nvPr>
        </p:nvSpPr>
        <p:spPr>
          <a:xfrm>
            <a:off x="1115567" y="548640"/>
            <a:ext cx="10538727" cy="1179576"/>
          </a:xfrm>
        </p:spPr>
        <p:txBody>
          <a:bodyPr/>
          <a:lstStyle/>
          <a:p>
            <a:r>
              <a:rPr lang="en-GB" sz="3200" dirty="0"/>
              <a:t>Workflow of A CT-less deep learning network</a:t>
            </a:r>
            <a:endParaRPr lang="en-US" dirty="0"/>
          </a:p>
        </p:txBody>
      </p:sp>
      <p:sp>
        <p:nvSpPr>
          <p:cNvPr id="3" name="Content Placeholder 2">
            <a:extLst>
              <a:ext uri="{FF2B5EF4-FFF2-40B4-BE49-F238E27FC236}">
                <a16:creationId xmlns:a16="http://schemas.microsoft.com/office/drawing/2014/main" id="{6535FB24-4D41-E6B4-AD95-18B4E12D2FF2}"/>
              </a:ext>
            </a:extLst>
          </p:cNvPr>
          <p:cNvSpPr>
            <a:spLocks noGrp="1"/>
          </p:cNvSpPr>
          <p:nvPr>
            <p:ph idx="1"/>
          </p:nvPr>
        </p:nvSpPr>
        <p:spPr>
          <a:xfrm>
            <a:off x="6873309" y="3383997"/>
            <a:ext cx="4692525" cy="3694176"/>
          </a:xfrm>
        </p:spPr>
        <p:txBody>
          <a:bodyPr>
            <a:normAutofit/>
          </a:bodyPr>
          <a:lstStyle/>
          <a:p>
            <a:r>
              <a:rPr lang="en-GB" sz="1400" dirty="0">
                <a:latin typeface="Arial" panose="020B0604020202020204" pitchFamily="34" charset="0"/>
                <a:cs typeface="Arial" panose="020B0604020202020204" pitchFamily="34" charset="0"/>
              </a:rPr>
              <a:t>Recon : reconstruction; </a:t>
            </a:r>
          </a:p>
          <a:p>
            <a:r>
              <a:rPr lang="en-GB" sz="1400" dirty="0">
                <a:latin typeface="Arial" panose="020B0604020202020204" pitchFamily="34" charset="0"/>
                <a:cs typeface="Arial" panose="020B0604020202020204" pitchFamily="34" charset="0"/>
              </a:rPr>
              <a:t>AC : attenuation correction,</a:t>
            </a:r>
          </a:p>
          <a:p>
            <a:r>
              <a:rPr lang="en-GB" sz="1400" dirty="0">
                <a:latin typeface="Arial" panose="020B0604020202020204" pitchFamily="34" charset="0"/>
                <a:cs typeface="Arial" panose="020B0604020202020204" pitchFamily="34" charset="0"/>
              </a:rPr>
              <a:t>SC : scatter correction,</a:t>
            </a:r>
          </a:p>
          <a:p>
            <a:r>
              <a:rPr lang="en-GB" sz="1400" dirty="0">
                <a:latin typeface="Arial" panose="020B0604020202020204" pitchFamily="34" charset="0"/>
                <a:cs typeface="Arial" panose="020B0604020202020204" pitchFamily="34" charset="0"/>
              </a:rPr>
              <a:t>NAC : non-corrected PET,</a:t>
            </a:r>
          </a:p>
          <a:p>
            <a:r>
              <a:rPr lang="en-GB" sz="1400" dirty="0">
                <a:latin typeface="Arial" panose="020B0604020202020204" pitchFamily="34" charset="0"/>
                <a:cs typeface="Arial" panose="020B0604020202020204" pitchFamily="34" charset="0"/>
              </a:rPr>
              <a:t>MAC : </a:t>
            </a:r>
            <a:r>
              <a:rPr lang="en-GB" sz="1400" dirty="0">
                <a:effectLst/>
                <a:latin typeface="Arial" panose="020B0604020202020204" pitchFamily="34" charset="0"/>
                <a:ea typeface="Calibri" panose="020F0502020204030204" pitchFamily="34" charset="0"/>
                <a:cs typeface="Arial" panose="020B0604020202020204" pitchFamily="34" charset="0"/>
              </a:rPr>
              <a:t>CT-Measured attenuation/scatter corrected,</a:t>
            </a:r>
          </a:p>
          <a:p>
            <a:r>
              <a:rPr lang="en-GB" sz="1400" dirty="0">
                <a:latin typeface="Arial" panose="020B0604020202020204" pitchFamily="34" charset="0"/>
                <a:cs typeface="Arial" panose="020B0604020202020204" pitchFamily="34" charset="0"/>
              </a:rPr>
              <a:t>DL PET : deep learning–corrected PET,</a:t>
            </a:r>
          </a:p>
          <a:p>
            <a:endParaRPr lang="en-US" sz="1400" dirty="0">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61BDB96B-BA29-D34D-5239-94BF166206E9}"/>
              </a:ext>
            </a:extLst>
          </p:cNvPr>
          <p:cNvSpPr txBox="1">
            <a:spLocks/>
          </p:cNvSpPr>
          <p:nvPr/>
        </p:nvSpPr>
        <p:spPr>
          <a:xfrm>
            <a:off x="6797109" y="1854334"/>
            <a:ext cx="3215143"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Arial" panose="020B0604020202020204" pitchFamily="34" charset="0"/>
                <a:ea typeface="+mj-ea"/>
                <a:cs typeface="Arial" panose="020B0604020202020204" pitchFamily="34" charset="0"/>
              </a:defRPr>
            </a:lvl1pPr>
          </a:lstStyle>
          <a:p>
            <a:r>
              <a:rPr lang="en-GB" dirty="0">
                <a:solidFill>
                  <a:schemeClr val="accent2"/>
                </a:solidFill>
              </a:rPr>
              <a:t>Direct Method</a:t>
            </a:r>
            <a:endParaRPr lang="en-US" dirty="0">
              <a:solidFill>
                <a:schemeClr val="accent2"/>
              </a:solidFill>
            </a:endParaRPr>
          </a:p>
        </p:txBody>
      </p:sp>
      <p:sp>
        <p:nvSpPr>
          <p:cNvPr id="7" name="TextBox 6">
            <a:extLst>
              <a:ext uri="{FF2B5EF4-FFF2-40B4-BE49-F238E27FC236}">
                <a16:creationId xmlns:a16="http://schemas.microsoft.com/office/drawing/2014/main" id="{75706B0A-2BDB-1435-6EF4-A3C7FA2B6913}"/>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[3]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5173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1658258" y="1704645"/>
            <a:ext cx="2857497" cy="830997"/>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PET raw data</a:t>
            </a:r>
            <a:endParaRPr lang="en-NL" sz="1600" dirty="0">
              <a:solidFill>
                <a:schemeClr val="bg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4281193" y="261617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CT images</a:t>
            </a:r>
            <a:endParaRPr lang="en-NL" sz="1600" dirty="0">
              <a:solidFill>
                <a:schemeClr val="tx1"/>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1166873" y="29949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without AC &amp; SC</a:t>
            </a:r>
            <a:endParaRPr lang="en-NL" sz="1600" dirty="0">
              <a:solidFill>
                <a:schemeClr val="tx1"/>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76ADEE2D-5FCE-17C6-02B7-9A2C7A2BE11D}"/>
              </a:ext>
            </a:extLst>
          </p:cNvPr>
          <p:cNvSpPr/>
          <p:nvPr/>
        </p:nvSpPr>
        <p:spPr>
          <a:xfrm>
            <a:off x="1754891" y="5032778"/>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C4E4ED2-B382-A1BB-AE42-90A6EDA27377}"/>
              </a:ext>
            </a:extLst>
          </p:cNvPr>
          <p:cNvSpPr/>
          <p:nvPr/>
        </p:nvSpPr>
        <p:spPr>
          <a:xfrm>
            <a:off x="1487548" y="4054167"/>
            <a:ext cx="1077633" cy="566307"/>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NAC (Input)</a:t>
            </a:r>
            <a:endParaRPr lang="en-NL" sz="1600"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2305650" y="5158969"/>
            <a:ext cx="1500988" cy="566307"/>
          </a:xfrm>
          <a:prstGeom prst="rect">
            <a:avLst/>
          </a:prstGeom>
          <a:solidFill>
            <a:schemeClr val="tx1">
              <a:lumMod val="95000"/>
              <a:lumOff val="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Model Training</a:t>
            </a:r>
            <a:endParaRPr lang="en-NL" sz="1600" dirty="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2444281" y="5786656"/>
            <a:ext cx="1197145" cy="43810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DL PET</a:t>
            </a:r>
            <a:endParaRPr lang="en-NL" sz="1600" dirty="0">
              <a:solidFill>
                <a:schemeClr val="bg1"/>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3301701" y="29949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 AC &amp; SC</a:t>
            </a:r>
            <a:endParaRPr lang="en-NL" sz="16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3A0D7FD1-054F-46F8-02D1-8E6C3D810F6B}"/>
              </a:ext>
            </a:extLst>
          </p:cNvPr>
          <p:cNvSpPr/>
          <p:nvPr/>
        </p:nvSpPr>
        <p:spPr>
          <a:xfrm>
            <a:off x="3641426" y="4054167"/>
            <a:ext cx="1077633" cy="566307"/>
          </a:xfrm>
          <a:prstGeom prst="round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ADCM (Target)</a:t>
            </a: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1999839" y="25852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1987408" y="36958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4065459" y="36988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2129491" y="47082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3521914" y="47160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4027316" y="25810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081FD695-219B-6B23-19AB-0A8D42488B4A}"/>
              </a:ext>
            </a:extLst>
          </p:cNvPr>
          <p:cNvSpPr>
            <a:spLocks noGrp="1"/>
          </p:cNvSpPr>
          <p:nvPr>
            <p:ph type="title"/>
          </p:nvPr>
        </p:nvSpPr>
        <p:spPr>
          <a:xfrm>
            <a:off x="1115567" y="548640"/>
            <a:ext cx="10538727" cy="1179576"/>
          </a:xfrm>
        </p:spPr>
        <p:txBody>
          <a:bodyPr/>
          <a:lstStyle/>
          <a:p>
            <a:r>
              <a:rPr lang="en-GB" sz="3200" dirty="0"/>
              <a:t>Workflow of A CT-less deep learning network</a:t>
            </a:r>
            <a:endParaRPr lang="en-US" dirty="0"/>
          </a:p>
        </p:txBody>
      </p:sp>
      <p:sp>
        <p:nvSpPr>
          <p:cNvPr id="5" name="Title 3">
            <a:extLst>
              <a:ext uri="{FF2B5EF4-FFF2-40B4-BE49-F238E27FC236}">
                <a16:creationId xmlns:a16="http://schemas.microsoft.com/office/drawing/2014/main" id="{61BDB96B-BA29-D34D-5239-94BF166206E9}"/>
              </a:ext>
            </a:extLst>
          </p:cNvPr>
          <p:cNvSpPr txBox="1">
            <a:spLocks/>
          </p:cNvSpPr>
          <p:nvPr/>
        </p:nvSpPr>
        <p:spPr>
          <a:xfrm>
            <a:off x="6797109" y="1854334"/>
            <a:ext cx="3959716"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Arial" panose="020B0604020202020204" pitchFamily="34" charset="0"/>
                <a:ea typeface="+mj-ea"/>
                <a:cs typeface="Arial" panose="020B0604020202020204" pitchFamily="34" charset="0"/>
              </a:defRPr>
            </a:lvl1pPr>
          </a:lstStyle>
          <a:p>
            <a:r>
              <a:rPr lang="en-GB" dirty="0">
                <a:solidFill>
                  <a:schemeClr val="accent2"/>
                </a:solidFill>
              </a:rPr>
              <a:t>Semi-Direct Method</a:t>
            </a:r>
            <a:endParaRPr lang="en-US" dirty="0">
              <a:solidFill>
                <a:schemeClr val="accent2"/>
              </a:solidFill>
            </a:endParaRPr>
          </a:p>
        </p:txBody>
      </p:sp>
      <p:grpSp>
        <p:nvGrpSpPr>
          <p:cNvPr id="2" name="Group 1">
            <a:extLst>
              <a:ext uri="{FF2B5EF4-FFF2-40B4-BE49-F238E27FC236}">
                <a16:creationId xmlns:a16="http://schemas.microsoft.com/office/drawing/2014/main" id="{51FC8647-C783-B94A-01C3-7892144C47E4}"/>
              </a:ext>
            </a:extLst>
          </p:cNvPr>
          <p:cNvGrpSpPr/>
          <p:nvPr/>
        </p:nvGrpSpPr>
        <p:grpSpPr>
          <a:xfrm>
            <a:off x="6797109" y="3798822"/>
            <a:ext cx="4112190" cy="2293743"/>
            <a:chOff x="4016076" y="2292350"/>
            <a:chExt cx="6096000" cy="2413000"/>
          </a:xfrm>
        </p:grpSpPr>
        <p:sp>
          <p:nvSpPr>
            <p:cNvPr id="6" name="Rectangle 5">
              <a:extLst>
                <a:ext uri="{FF2B5EF4-FFF2-40B4-BE49-F238E27FC236}">
                  <a16:creationId xmlns:a16="http://schemas.microsoft.com/office/drawing/2014/main" id="{C4F7DFAD-97FF-A67B-5895-573FC1023AC7}"/>
                </a:ext>
              </a:extLst>
            </p:cNvPr>
            <p:cNvSpPr/>
            <p:nvPr/>
          </p:nvSpPr>
          <p:spPr>
            <a:xfrm>
              <a:off x="4016076" y="2292350"/>
              <a:ext cx="6096000" cy="2413000"/>
            </a:xfrm>
            <a:prstGeom prst="rect">
              <a:avLst/>
            </a:prstGeom>
            <a:solidFill>
              <a:srgbClr val="FFCC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CEAFFAC5-88DC-509F-8753-3C3979A4FED1}"/>
                </a:ext>
              </a:extLst>
            </p:cNvPr>
            <p:cNvSpPr/>
            <p:nvPr/>
          </p:nvSpPr>
          <p:spPr>
            <a:xfrm>
              <a:off x="4368800" y="2520700"/>
              <a:ext cx="5473700" cy="96416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A70BC24C-4740-CE8B-29BD-E22E15EC1730}"/>
                </a:ext>
              </a:extLst>
            </p:cNvPr>
            <p:cNvSpPr/>
            <p:nvPr/>
          </p:nvSpPr>
          <p:spPr>
            <a:xfrm>
              <a:off x="4368800" y="3560539"/>
              <a:ext cx="5473700" cy="96416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BC9C650-4D17-A6AE-1873-09EEB5D95FA5}"/>
                </a:ext>
              </a:extLst>
            </p:cNvPr>
            <p:cNvSpPr txBox="1"/>
            <p:nvPr/>
          </p:nvSpPr>
          <p:spPr>
            <a:xfrm>
              <a:off x="4455404" y="2497982"/>
              <a:ext cx="5342647" cy="565062"/>
            </a:xfrm>
            <a:prstGeom prst="rect">
              <a:avLst/>
            </a:prstGeom>
            <a:noFill/>
            <a:ln>
              <a:noFill/>
            </a:ln>
          </p:spPr>
          <p:txBody>
            <a:bodyPr wrap="square">
              <a:spAutoFit/>
            </a:bodyPr>
            <a:lstStyle/>
            <a:p>
              <a:pPr>
                <a:lnSpc>
                  <a:spcPct val="250000"/>
                </a:lnSpc>
              </a:pPr>
              <a:r>
                <a:rPr lang="en-GB" sz="1400" b="1" dirty="0">
                  <a:solidFill>
                    <a:schemeClr val="bg1"/>
                  </a:solidFill>
                  <a:latin typeface="Arial" panose="020B0604020202020204" pitchFamily="34" charset="0"/>
                  <a:cs typeface="Arial" panose="020B0604020202020204" pitchFamily="34" charset="0"/>
                </a:rPr>
                <a:t>Anatomy-Dependent Correction Maps</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8C83436-C820-63C8-9998-B1FB9AEBD968}"/>
                </a:ext>
              </a:extLst>
            </p:cNvPr>
            <p:cNvSpPr txBox="1"/>
            <p:nvPr/>
          </p:nvSpPr>
          <p:spPr>
            <a:xfrm>
              <a:off x="4470400" y="3540917"/>
              <a:ext cx="5086351" cy="565062"/>
            </a:xfrm>
            <a:prstGeom prst="rect">
              <a:avLst/>
            </a:prstGeom>
            <a:noFill/>
            <a:ln>
              <a:noFill/>
            </a:ln>
          </p:spPr>
          <p:txBody>
            <a:bodyPr wrap="square">
              <a:spAutoFit/>
            </a:bodyPr>
            <a:lstStyle/>
            <a:p>
              <a:pPr>
                <a:lnSpc>
                  <a:spcPct val="250000"/>
                </a:lnSpc>
              </a:pPr>
              <a:r>
                <a:rPr lang="en-GB" sz="1400" b="1" dirty="0">
                  <a:latin typeface="Arial" panose="020B0604020202020204" pitchFamily="34" charset="0"/>
                  <a:cs typeface="Arial" panose="020B0604020202020204" pitchFamily="34" charset="0"/>
                </a:rPr>
                <a:t>Radiotracer-Dependent </a:t>
              </a:r>
              <a:r>
                <a:rPr lang="en-NL" sz="1400" b="1" dirty="0">
                  <a:latin typeface="Arial" panose="020B0604020202020204" pitchFamily="34" charset="0"/>
                  <a:cs typeface="Arial" panose="020B0604020202020204" pitchFamily="34" charset="0"/>
                </a:rPr>
                <a:t>textures</a:t>
              </a:r>
              <a:endParaRPr lang="en-US" sz="1400" b="1" dirty="0">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87625D44-B895-BC92-8B60-A886FC1674D5}"/>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[3]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234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B50B76-3634-AF9D-2616-CE49716C8FDA}"/>
              </a:ext>
            </a:extLst>
          </p:cNvPr>
          <p:cNvSpPr>
            <a:spLocks noGrp="1"/>
          </p:cNvSpPr>
          <p:nvPr>
            <p:ph type="title"/>
          </p:nvPr>
        </p:nvSpPr>
        <p:spPr/>
        <p:txBody>
          <a:bodyPr/>
          <a:lstStyle/>
          <a:p>
            <a:r>
              <a:rPr lang="en-GB" dirty="0"/>
              <a:t>Sample of Input and Ground truths of the network</a:t>
            </a:r>
            <a:endParaRPr lang="en-US" dirty="0"/>
          </a:p>
        </p:txBody>
      </p:sp>
      <p:sp>
        <p:nvSpPr>
          <p:cNvPr id="5" name="Slide Number Placeholder 4">
            <a:extLst>
              <a:ext uri="{FF2B5EF4-FFF2-40B4-BE49-F238E27FC236}">
                <a16:creationId xmlns:a16="http://schemas.microsoft.com/office/drawing/2014/main" id="{5FA3C6FA-6545-8C6C-6C22-D8FAC4A3E4A1}"/>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smtClean="0">
                <a:latin typeface="Arial" panose="020B0604020202020204" pitchFamily="34" charset="0"/>
                <a:cs typeface="Arial" panose="020B0604020202020204" pitchFamily="34" charset="0"/>
              </a:rPr>
              <a:pPr>
                <a:spcAft>
                  <a:spcPts val="600"/>
                </a:spcAft>
              </a:pPr>
              <a:t>12</a:t>
            </a:fld>
            <a:endParaRPr lang="en-US">
              <a:latin typeface="Arial" panose="020B0604020202020204" pitchFamily="34" charset="0"/>
              <a:cs typeface="Arial" panose="020B0604020202020204" pitchFamily="34" charset="0"/>
            </a:endParaRPr>
          </a:p>
        </p:txBody>
      </p:sp>
      <p:pic>
        <p:nvPicPr>
          <p:cNvPr id="9" name="Content Placeholder 7">
            <a:extLst>
              <a:ext uri="{FF2B5EF4-FFF2-40B4-BE49-F238E27FC236}">
                <a16:creationId xmlns:a16="http://schemas.microsoft.com/office/drawing/2014/main" id="{89448FDF-D4D9-C769-73BF-63262E39216E}"/>
              </a:ext>
            </a:extLst>
          </p:cNvPr>
          <p:cNvPicPr>
            <a:picLocks noGrp="1" noChangeAspect="1"/>
          </p:cNvPicPr>
          <p:nvPr>
            <p:ph idx="1"/>
          </p:nvPr>
        </p:nvPicPr>
        <p:blipFill rotWithShape="1">
          <a:blip r:embed="rId3"/>
          <a:srcRect l="53626" t="6375" b="65530"/>
          <a:stretch/>
        </p:blipFill>
        <p:spPr>
          <a:xfrm>
            <a:off x="1115568" y="2509443"/>
            <a:ext cx="8019439" cy="3560141"/>
          </a:xfrm>
          <a:prstGeom prst="rect">
            <a:avLst/>
          </a:prstGeom>
        </p:spPr>
      </p:pic>
      <p:sp>
        <p:nvSpPr>
          <p:cNvPr id="11" name="TextBox 10">
            <a:extLst>
              <a:ext uri="{FF2B5EF4-FFF2-40B4-BE49-F238E27FC236}">
                <a16:creationId xmlns:a16="http://schemas.microsoft.com/office/drawing/2014/main" id="{5FBA6223-4532-AFFA-5CFA-AF83BCA81134}"/>
              </a:ext>
            </a:extLst>
          </p:cNvPr>
          <p:cNvSpPr txBox="1"/>
          <p:nvPr/>
        </p:nvSpPr>
        <p:spPr>
          <a:xfrm>
            <a:off x="1225943" y="2075434"/>
            <a:ext cx="7154932"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         NAC		            MAC		      ADCM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2637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498E5-0979-4E47-F459-2FE9615C2354}"/>
              </a:ext>
            </a:extLst>
          </p:cNvPr>
          <p:cNvSpPr>
            <a:spLocks noGrp="1"/>
          </p:cNvSpPr>
          <p:nvPr>
            <p:ph type="title"/>
          </p:nvPr>
        </p:nvSpPr>
        <p:spPr/>
        <p:txBody>
          <a:bodyPr/>
          <a:lstStyle/>
          <a:p>
            <a:r>
              <a:rPr lang="en-US" sz="2400" baseline="30000" dirty="0"/>
              <a:t>68</a:t>
            </a:r>
            <a:r>
              <a:rPr lang="en-US" sz="3200" dirty="0"/>
              <a:t>Ga PET/CT Dataset</a:t>
            </a:r>
            <a:endParaRPr lang="en-US" dirty="0"/>
          </a:p>
        </p:txBody>
      </p:sp>
      <p:graphicFrame>
        <p:nvGraphicFramePr>
          <p:cNvPr id="11" name="Table 10">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3991129467"/>
              </p:ext>
            </p:extLst>
          </p:nvPr>
        </p:nvGraphicFramePr>
        <p:xfrm>
          <a:off x="1115568" y="2301939"/>
          <a:ext cx="9153289" cy="3276766"/>
        </p:xfrm>
        <a:graphic>
          <a:graphicData uri="http://schemas.openxmlformats.org/drawingml/2006/table">
            <a:tbl>
              <a:tblPr firstRow="1" firstCol="1" bandRow="1">
                <a:tableStyleId>{5C22544A-7EE6-4342-B048-85BDC9FD1C3A}</a:tableStyleId>
              </a:tblPr>
              <a:tblGrid>
                <a:gridCol w="1409808">
                  <a:extLst>
                    <a:ext uri="{9D8B030D-6E8A-4147-A177-3AD203B41FA5}">
                      <a16:colId xmlns:a16="http://schemas.microsoft.com/office/drawing/2014/main" val="3912517935"/>
                    </a:ext>
                  </a:extLst>
                </a:gridCol>
                <a:gridCol w="654995">
                  <a:extLst>
                    <a:ext uri="{9D8B030D-6E8A-4147-A177-3AD203B41FA5}">
                      <a16:colId xmlns:a16="http://schemas.microsoft.com/office/drawing/2014/main" val="3034094024"/>
                    </a:ext>
                  </a:extLst>
                </a:gridCol>
                <a:gridCol w="796459">
                  <a:extLst>
                    <a:ext uri="{9D8B030D-6E8A-4147-A177-3AD203B41FA5}">
                      <a16:colId xmlns:a16="http://schemas.microsoft.com/office/drawing/2014/main" val="3674346374"/>
                    </a:ext>
                  </a:extLst>
                </a:gridCol>
                <a:gridCol w="769341">
                  <a:extLst>
                    <a:ext uri="{9D8B030D-6E8A-4147-A177-3AD203B41FA5}">
                      <a16:colId xmlns:a16="http://schemas.microsoft.com/office/drawing/2014/main" val="1873811897"/>
                    </a:ext>
                  </a:extLst>
                </a:gridCol>
                <a:gridCol w="754743">
                  <a:extLst>
                    <a:ext uri="{9D8B030D-6E8A-4147-A177-3AD203B41FA5}">
                      <a16:colId xmlns:a16="http://schemas.microsoft.com/office/drawing/2014/main" val="2653576313"/>
                    </a:ext>
                  </a:extLst>
                </a:gridCol>
                <a:gridCol w="1531257">
                  <a:extLst>
                    <a:ext uri="{9D8B030D-6E8A-4147-A177-3AD203B41FA5}">
                      <a16:colId xmlns:a16="http://schemas.microsoft.com/office/drawing/2014/main" val="2522874075"/>
                    </a:ext>
                  </a:extLst>
                </a:gridCol>
                <a:gridCol w="1727200">
                  <a:extLst>
                    <a:ext uri="{9D8B030D-6E8A-4147-A177-3AD203B41FA5}">
                      <a16:colId xmlns:a16="http://schemas.microsoft.com/office/drawing/2014/main" val="3424458039"/>
                    </a:ext>
                  </a:extLst>
                </a:gridCol>
                <a:gridCol w="1509486">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100" dirty="0" err="1">
                          <a:solidFill>
                            <a:schemeClr val="tx1"/>
                          </a:solidFill>
                          <a:effectLst/>
                        </a:rPr>
                        <a:t>Center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a:solidFill>
                            <a:schemeClr val="tx1"/>
                          </a:solidFill>
                          <a:effectLst/>
                        </a:rPr>
                        <a:t>No</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Train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Validation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a:solidFill>
                            <a:schemeClr val="tx1"/>
                          </a:solidFill>
                          <a:effectLst/>
                        </a:rPr>
                        <a:t>Test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Scanner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Reconstruction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Matrix size × Z</a:t>
                      </a:r>
                      <a:r>
                        <a:rPr lang="en-GB" sz="1100" baseline="300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C000"/>
                    </a:solidFill>
                  </a:tcPr>
                </a:tc>
                <a:tc>
                  <a:txBody>
                    <a:bodyPr/>
                    <a:lstStyle/>
                    <a:p>
                      <a:pPr algn="justLow">
                        <a:lnSpc>
                          <a:spcPct val="107000"/>
                        </a:lnSpc>
                        <a:spcAft>
                          <a:spcPts val="800"/>
                        </a:spcAft>
                      </a:pPr>
                      <a:r>
                        <a:rPr lang="en-GB" sz="1100" dirty="0">
                          <a:solidFill>
                            <a:schemeClr val="tx1"/>
                          </a:solidFill>
                          <a:effectLst/>
                        </a:rPr>
                        <a:t>56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43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11</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Siemens Biograph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168 × 168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C000"/>
                    </a:solidFill>
                  </a:tcPr>
                </a:tc>
                <a:tc>
                  <a:txBody>
                    <a:bodyPr/>
                    <a:lstStyle/>
                    <a:p>
                      <a:pPr algn="justLow">
                        <a:lnSpc>
                          <a:spcPct val="107000"/>
                        </a:lnSpc>
                        <a:spcAft>
                          <a:spcPts val="800"/>
                        </a:spcAft>
                      </a:pPr>
                      <a:r>
                        <a:rPr lang="en-GB" sz="1100" dirty="0">
                          <a:solidFill>
                            <a:schemeClr val="tx1"/>
                          </a:solidFill>
                          <a:effectLst/>
                        </a:rPr>
                        <a:t>31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25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4</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GE Discovery IQ</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192 × 192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extLst>
                  <a:ext uri="{0D108BD9-81ED-4DB2-BD59-A6C34878D82A}">
                    <a16:rowId xmlns:a16="http://schemas.microsoft.com/office/drawing/2014/main" val="1453229168"/>
                  </a:ext>
                </a:extLst>
              </a:tr>
              <a:tr h="431890">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C000"/>
                    </a:solidFill>
                  </a:tcPr>
                </a:tc>
                <a:tc>
                  <a:txBody>
                    <a:bodyPr/>
                    <a:lstStyle/>
                    <a:p>
                      <a:pPr algn="justLow">
                        <a:lnSpc>
                          <a:spcPct val="107000"/>
                        </a:lnSpc>
                        <a:spcAft>
                          <a:spcPts val="800"/>
                        </a:spcAft>
                      </a:pPr>
                      <a:r>
                        <a:rPr lang="en-GB" sz="1100">
                          <a:solidFill>
                            <a:schemeClr val="tx1"/>
                          </a:solidFill>
                          <a:effectLst/>
                        </a:rPr>
                        <a:t>45</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35</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Siemens mCT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200 × 200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extLst>
                  <a:ext uri="{0D108BD9-81ED-4DB2-BD59-A6C34878D82A}">
                    <a16:rowId xmlns:a16="http://schemas.microsoft.com/office/drawing/2014/main" val="1377492179"/>
                  </a:ext>
                </a:extLst>
              </a:tr>
              <a:tr h="510801">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4</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C000"/>
                    </a:solidFill>
                  </a:tcPr>
                </a:tc>
                <a:tc>
                  <a:txBody>
                    <a:bodyPr/>
                    <a:lstStyle/>
                    <a:p>
                      <a:pPr algn="justLow">
                        <a:lnSpc>
                          <a:spcPct val="107000"/>
                        </a:lnSpc>
                        <a:spcAft>
                          <a:spcPts val="800"/>
                        </a:spcAft>
                      </a:pPr>
                      <a:r>
                        <a:rPr lang="en-GB" sz="1100">
                          <a:solidFill>
                            <a:schemeClr val="tx1"/>
                          </a:solidFill>
                          <a:effectLst/>
                        </a:rPr>
                        <a:t>40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28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10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Siemens Biograph 6</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168 × 168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extLst>
                  <a:ext uri="{0D108BD9-81ED-4DB2-BD59-A6C34878D82A}">
                    <a16:rowId xmlns:a16="http://schemas.microsoft.com/office/drawing/2014/main" val="2745977431"/>
                  </a:ext>
                </a:extLst>
              </a:tr>
              <a:tr h="465152">
                <a:tc>
                  <a:txBody>
                    <a:bodyPr/>
                    <a:lstStyle/>
                    <a:p>
                      <a:pPr algn="justLow">
                        <a:lnSpc>
                          <a:spcPct val="107000"/>
                        </a:lnSpc>
                        <a:spcAft>
                          <a:spcPts val="800"/>
                        </a:spcAft>
                      </a:pPr>
                      <a:r>
                        <a:rPr lang="en-GB" sz="1100" dirty="0">
                          <a:solidFill>
                            <a:schemeClr val="bg1"/>
                          </a:solidFill>
                          <a:effectLst/>
                        </a:rPr>
                        <a:t>External </a:t>
                      </a:r>
                      <a:r>
                        <a:rPr lang="en-GB" sz="1100" dirty="0" err="1">
                          <a:solidFill>
                            <a:schemeClr val="bg1"/>
                          </a:solidFill>
                          <a:effectLst/>
                        </a:rPr>
                        <a:t>Center</a:t>
                      </a:r>
                      <a:r>
                        <a:rPr lang="en-GB" sz="1100" dirty="0">
                          <a:solidFill>
                            <a:schemeClr val="bg1"/>
                          </a:solidFill>
                          <a:effectLst/>
                        </a:rPr>
                        <a:t> </a:t>
                      </a:r>
                      <a:endParaRPr lang="en-NL" sz="1100" dirty="0">
                        <a:solidFill>
                          <a:schemeClr val="bg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75000"/>
                      </a:schemeClr>
                    </a:solidFill>
                  </a:tcPr>
                </a:tc>
                <a:tc>
                  <a:txBody>
                    <a:bodyPr/>
                    <a:lstStyle/>
                    <a:p>
                      <a:pPr algn="justLow">
                        <a:lnSpc>
                          <a:spcPct val="107000"/>
                        </a:lnSpc>
                        <a:spcAft>
                          <a:spcPts val="800"/>
                        </a:spcAft>
                      </a:pPr>
                      <a:r>
                        <a:rPr lang="en-GB" sz="1100" dirty="0">
                          <a:solidFill>
                            <a:schemeClr val="tx1"/>
                          </a:solidFill>
                          <a:effectLst/>
                        </a:rPr>
                        <a:t>12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Siemens Horizon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PSF+TOF+3D-OSEM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180 × 180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4089105425"/>
                  </a:ext>
                </a:extLst>
              </a:tr>
              <a:tr h="465152">
                <a:tc>
                  <a:txBody>
                    <a:bodyPr/>
                    <a:lstStyle/>
                    <a:p>
                      <a:pPr algn="justLow">
                        <a:lnSpc>
                          <a:spcPct val="107000"/>
                        </a:lnSpc>
                        <a:spcAft>
                          <a:spcPts val="800"/>
                        </a:spcAft>
                      </a:pPr>
                      <a:r>
                        <a:rPr lang="en-GB" sz="1100" dirty="0">
                          <a:solidFill>
                            <a:schemeClr val="tx1"/>
                          </a:solidFill>
                          <a:effectLst/>
                        </a:rPr>
                        <a:t>Total (%)</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184</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131 (71%)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33 (18%)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20 (11%)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348358498"/>
                  </a:ext>
                </a:extLst>
              </a:tr>
            </a:tbl>
          </a:graphicData>
        </a:graphic>
      </p:graphicFrame>
      <p:sp>
        <p:nvSpPr>
          <p:cNvPr id="12" name="TextBox 11">
            <a:extLst>
              <a:ext uri="{FF2B5EF4-FFF2-40B4-BE49-F238E27FC236}">
                <a16:creationId xmlns:a16="http://schemas.microsoft.com/office/drawing/2014/main" id="{3A3CF3CD-7F53-373B-219A-D4038B4EA287}"/>
              </a:ext>
            </a:extLst>
          </p:cNvPr>
          <p:cNvSpPr txBox="1"/>
          <p:nvPr/>
        </p:nvSpPr>
        <p:spPr>
          <a:xfrm>
            <a:off x="1115568" y="6224564"/>
            <a:ext cx="6096000" cy="307777"/>
          </a:xfrm>
          <a:prstGeom prst="rect">
            <a:avLst/>
          </a:prstGeom>
          <a:noFill/>
        </p:spPr>
        <p:txBody>
          <a:bodyPr wrap="square">
            <a:spAutoFit/>
          </a:bodyPr>
          <a:lstStyle/>
          <a:p>
            <a:r>
              <a:rPr lang="en-GB" sz="1400" dirty="0">
                <a:solidFill>
                  <a:srgbClr val="222222"/>
                </a:solidFill>
                <a:effectLst/>
                <a:highlight>
                  <a:srgbClr val="FFFFFF"/>
                </a:highlight>
                <a:latin typeface="Arial" panose="020B0604020202020204" pitchFamily="34" charset="0"/>
                <a:cs typeface="Arial" panose="020B0604020202020204" pitchFamily="34" charset="0"/>
              </a:rPr>
              <a:t>[1] </a:t>
            </a:r>
            <a:r>
              <a:rPr lang="en-US" sz="1400" dirty="0">
                <a:latin typeface="Arial" panose="020B0604020202020204" pitchFamily="34" charset="0"/>
                <a:cs typeface="Arial" panose="020B0604020202020204" pitchFamily="34" charset="0"/>
              </a:rPr>
              <a:t>Shiri, Clin </a:t>
            </a:r>
            <a:r>
              <a:rPr lang="en-US" sz="1400" dirty="0" err="1">
                <a:latin typeface="Arial" panose="020B0604020202020204" pitchFamily="34" charset="0"/>
                <a:cs typeface="Arial" panose="020B0604020202020204" pitchFamily="34" charset="0"/>
              </a:rPr>
              <a:t>Nucl</a:t>
            </a:r>
            <a:r>
              <a:rPr lang="en-US" sz="1400" dirty="0">
                <a:latin typeface="Arial" panose="020B0604020202020204" pitchFamily="34" charset="0"/>
                <a:cs typeface="Arial" panose="020B0604020202020204" pitchFamily="34" charset="0"/>
              </a:rPr>
              <a:t> Med, 2023</a:t>
            </a:r>
            <a:endParaRPr lang="en-US" sz="1400" dirty="0"/>
          </a:p>
        </p:txBody>
      </p:sp>
    </p:spTree>
    <p:extLst>
      <p:ext uri="{BB962C8B-B14F-4D97-AF65-F5344CB8AC3E}">
        <p14:creationId xmlns:p14="http://schemas.microsoft.com/office/powerpoint/2010/main" val="4212936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B487E2-0282-B2AB-BA66-9BE54F61AFC2}"/>
              </a:ext>
            </a:extLst>
          </p:cNvPr>
          <p:cNvSpPr>
            <a:spLocks noGrp="1"/>
          </p:cNvSpPr>
          <p:nvPr>
            <p:ph type="title"/>
          </p:nvPr>
        </p:nvSpPr>
        <p:spPr/>
        <p:txBody>
          <a:bodyPr/>
          <a:lstStyle/>
          <a:p>
            <a:r>
              <a:rPr lang="en-US" sz="3200" baseline="30000" dirty="0"/>
              <a:t>18</a:t>
            </a:r>
            <a:r>
              <a:rPr lang="en-US" sz="3200" dirty="0"/>
              <a:t>F-FDG Dataset</a:t>
            </a:r>
            <a:endParaRPr lang="en-US" dirty="0"/>
          </a:p>
        </p:txBody>
      </p:sp>
      <p:sp>
        <p:nvSpPr>
          <p:cNvPr id="4" name="Slide Number Placeholder 3">
            <a:extLst>
              <a:ext uri="{FF2B5EF4-FFF2-40B4-BE49-F238E27FC236}">
                <a16:creationId xmlns:a16="http://schemas.microsoft.com/office/drawing/2014/main" id="{4C0F5C44-A7AC-3DBC-2689-0A390BB0305D}"/>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a:solidFill>
                  <a:schemeClr val="tx1"/>
                </a:solidFill>
                <a:latin typeface="Arial" panose="020B0604020202020204" pitchFamily="34" charset="0"/>
                <a:cs typeface="Arial" panose="020B0604020202020204" pitchFamily="34" charset="0"/>
              </a:rPr>
              <a:pPr>
                <a:spcAft>
                  <a:spcPts val="600"/>
                </a:spcAft>
              </a:pPr>
              <a:t>14</a:t>
            </a:fld>
            <a:endParaRPr lang="en-US">
              <a:solidFill>
                <a:schemeClr val="tx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301961829"/>
              </p:ext>
            </p:extLst>
          </p:nvPr>
        </p:nvGraphicFramePr>
        <p:xfrm>
          <a:off x="1120793" y="2975195"/>
          <a:ext cx="8798494" cy="1868923"/>
        </p:xfrm>
        <a:graphic>
          <a:graphicData uri="http://schemas.openxmlformats.org/drawingml/2006/table">
            <a:tbl>
              <a:tblPr firstRow="1" firstCol="1" bandRow="1">
                <a:tableStyleId>{5C22544A-7EE6-4342-B048-85BDC9FD1C3A}</a:tableStyleId>
              </a:tblPr>
              <a:tblGrid>
                <a:gridCol w="1342706">
                  <a:extLst>
                    <a:ext uri="{9D8B030D-6E8A-4147-A177-3AD203B41FA5}">
                      <a16:colId xmlns:a16="http://schemas.microsoft.com/office/drawing/2014/main" val="3912517935"/>
                    </a:ext>
                  </a:extLst>
                </a:gridCol>
                <a:gridCol w="517874">
                  <a:extLst>
                    <a:ext uri="{9D8B030D-6E8A-4147-A177-3AD203B41FA5}">
                      <a16:colId xmlns:a16="http://schemas.microsoft.com/office/drawing/2014/main" val="3034094024"/>
                    </a:ext>
                  </a:extLst>
                </a:gridCol>
                <a:gridCol w="636066">
                  <a:extLst>
                    <a:ext uri="{9D8B030D-6E8A-4147-A177-3AD203B41FA5}">
                      <a16:colId xmlns:a16="http://schemas.microsoft.com/office/drawing/2014/main" val="3674346374"/>
                    </a:ext>
                  </a:extLst>
                </a:gridCol>
                <a:gridCol w="1351126">
                  <a:extLst>
                    <a:ext uri="{9D8B030D-6E8A-4147-A177-3AD203B41FA5}">
                      <a16:colId xmlns:a16="http://schemas.microsoft.com/office/drawing/2014/main" val="1873811897"/>
                    </a:ext>
                  </a:extLst>
                </a:gridCol>
                <a:gridCol w="613152">
                  <a:extLst>
                    <a:ext uri="{9D8B030D-6E8A-4147-A177-3AD203B41FA5}">
                      <a16:colId xmlns:a16="http://schemas.microsoft.com/office/drawing/2014/main" val="2653576313"/>
                    </a:ext>
                  </a:extLst>
                </a:gridCol>
                <a:gridCol w="1761283">
                  <a:extLst>
                    <a:ext uri="{9D8B030D-6E8A-4147-A177-3AD203B41FA5}">
                      <a16:colId xmlns:a16="http://schemas.microsoft.com/office/drawing/2014/main" val="2522874075"/>
                    </a:ext>
                  </a:extLst>
                </a:gridCol>
                <a:gridCol w="1186533">
                  <a:extLst>
                    <a:ext uri="{9D8B030D-6E8A-4147-A177-3AD203B41FA5}">
                      <a16:colId xmlns:a16="http://schemas.microsoft.com/office/drawing/2014/main" val="3424458039"/>
                    </a:ext>
                  </a:extLst>
                </a:gridCol>
                <a:gridCol w="1389754">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100" dirty="0" err="1">
                          <a:solidFill>
                            <a:schemeClr val="tx1"/>
                          </a:solidFill>
                          <a:effectLst/>
                        </a:rPr>
                        <a:t>Center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No</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a:solidFill>
                            <a:schemeClr val="tx1"/>
                          </a:solidFill>
                          <a:effectLst/>
                        </a:rPr>
                        <a:t>Train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Validation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Test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Scanner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Reconstruction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Matrix size × Z</a:t>
                      </a:r>
                      <a:r>
                        <a:rPr lang="en-GB" sz="1100" baseline="300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100" dirty="0" err="1">
                          <a:solidFill>
                            <a:schemeClr val="bg1"/>
                          </a:solidFill>
                          <a:effectLst/>
                        </a:rPr>
                        <a:t>Center</a:t>
                      </a:r>
                      <a:r>
                        <a:rPr lang="en-GB" sz="1100" dirty="0">
                          <a:solidFill>
                            <a:schemeClr val="bg1"/>
                          </a:solidFill>
                          <a:effectLst/>
                        </a:rPr>
                        <a:t> 6</a:t>
                      </a:r>
                      <a:endParaRPr lang="en-NL" sz="1100" dirty="0">
                        <a:solidFill>
                          <a:schemeClr val="bg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75000"/>
                      </a:schemeClr>
                    </a:solidFill>
                  </a:tcPr>
                </a:tc>
                <a:tc>
                  <a:txBody>
                    <a:bodyPr/>
                    <a:lstStyle/>
                    <a:p>
                      <a:pPr algn="justLow">
                        <a:lnSpc>
                          <a:spcPct val="107000"/>
                        </a:lnSpc>
                        <a:spcAft>
                          <a:spcPts val="800"/>
                        </a:spcAft>
                      </a:pPr>
                      <a:r>
                        <a:rPr lang="en-GB" sz="1100" dirty="0">
                          <a:solidFill>
                            <a:schemeClr val="tx1"/>
                          </a:solidFill>
                          <a:effectLst/>
                        </a:rPr>
                        <a:t>55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39</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Siemens Biograph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168 × 168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100" dirty="0" err="1">
                          <a:solidFill>
                            <a:schemeClr val="bg1"/>
                          </a:solidFill>
                          <a:effectLst/>
                        </a:rPr>
                        <a:t>Center</a:t>
                      </a:r>
                      <a:r>
                        <a:rPr lang="en-GB" sz="1100" dirty="0">
                          <a:solidFill>
                            <a:schemeClr val="bg1"/>
                          </a:solidFill>
                          <a:effectLst/>
                        </a:rPr>
                        <a:t> 7</a:t>
                      </a:r>
                      <a:endParaRPr lang="en-NL" sz="1100" dirty="0">
                        <a:solidFill>
                          <a:schemeClr val="bg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75000"/>
                      </a:schemeClr>
                    </a:solidFill>
                  </a:tcPr>
                </a:tc>
                <a:tc>
                  <a:txBody>
                    <a:bodyPr/>
                    <a:lstStyle/>
                    <a:p>
                      <a:pPr algn="justLow">
                        <a:lnSpc>
                          <a:spcPct val="107000"/>
                        </a:lnSpc>
                        <a:spcAft>
                          <a:spcPts val="800"/>
                        </a:spcAft>
                      </a:pPr>
                      <a:r>
                        <a:rPr lang="en-GB" sz="1100" dirty="0">
                          <a:solidFill>
                            <a:schemeClr val="tx1"/>
                          </a:solidFill>
                          <a:effectLst/>
                        </a:rPr>
                        <a:t>43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23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9</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GE Discovery IQ</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192 × 192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453229168"/>
                  </a:ext>
                </a:extLst>
              </a:tr>
              <a:tr h="465152">
                <a:tc>
                  <a:txBody>
                    <a:bodyPr/>
                    <a:lstStyle/>
                    <a:p>
                      <a:pPr algn="justLow">
                        <a:lnSpc>
                          <a:spcPct val="107000"/>
                        </a:lnSpc>
                        <a:spcAft>
                          <a:spcPts val="800"/>
                        </a:spcAft>
                      </a:pPr>
                      <a:r>
                        <a:rPr lang="en-GB" sz="1100" dirty="0">
                          <a:solidFill>
                            <a:schemeClr val="tx1"/>
                          </a:solidFill>
                          <a:effectLst/>
                        </a:rPr>
                        <a:t>Total</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98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62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15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21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348358498"/>
                  </a:ext>
                </a:extLst>
              </a:tr>
            </a:tbl>
          </a:graphicData>
        </a:graphic>
      </p:graphicFrame>
      <p:sp>
        <p:nvSpPr>
          <p:cNvPr id="12" name="TextBox 11">
            <a:extLst>
              <a:ext uri="{FF2B5EF4-FFF2-40B4-BE49-F238E27FC236}">
                <a16:creationId xmlns:a16="http://schemas.microsoft.com/office/drawing/2014/main" id="{018FAB0D-A218-CCE2-D91B-BA4F08CB891E}"/>
              </a:ext>
            </a:extLst>
          </p:cNvPr>
          <p:cNvSpPr txBox="1"/>
          <p:nvPr/>
        </p:nvSpPr>
        <p:spPr>
          <a:xfrm>
            <a:off x="1115568" y="6155471"/>
            <a:ext cx="6096000" cy="307777"/>
          </a:xfrm>
          <a:prstGeom prst="rect">
            <a:avLst/>
          </a:prstGeom>
          <a:noFill/>
        </p:spPr>
        <p:txBody>
          <a:bodyPr wrap="square">
            <a:spAutoFit/>
          </a:bodyPr>
          <a:lstStyle/>
          <a:p>
            <a:r>
              <a:rPr lang="en-GB"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[4] Shiri, </a:t>
            </a:r>
            <a:r>
              <a:rPr lang="en-GB" sz="14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Eur</a:t>
            </a:r>
            <a:r>
              <a:rPr lang="en-GB"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J </a:t>
            </a:r>
            <a:r>
              <a:rPr lang="en-GB" sz="14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Nucl</a:t>
            </a:r>
            <a:r>
              <a:rPr lang="en-GB"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Med Mol Imaging. 2023</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639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B267E-08BD-ED3F-7D71-98169390C0CC}"/>
              </a:ext>
            </a:extLst>
          </p:cNvPr>
          <p:cNvSpPr>
            <a:spLocks noGrp="1"/>
          </p:cNvSpPr>
          <p:nvPr>
            <p:ph type="title"/>
          </p:nvPr>
        </p:nvSpPr>
        <p:spPr/>
        <p:txBody>
          <a:bodyPr/>
          <a:lstStyle/>
          <a:p>
            <a:r>
              <a:rPr lang="en-US" dirty="0"/>
              <a:t>Artifact</a:t>
            </a:r>
            <a:r>
              <a:rPr lang="en-US" sz="1600" dirty="0">
                <a:solidFill>
                  <a:srgbClr val="440255"/>
                </a:solidFill>
              </a:rPr>
              <a:t> </a:t>
            </a:r>
            <a:r>
              <a:rPr lang="en-US" dirty="0"/>
              <a:t>dataset</a:t>
            </a:r>
          </a:p>
        </p:txBody>
      </p:sp>
      <p:sp>
        <p:nvSpPr>
          <p:cNvPr id="4" name="Content Placeholder 3">
            <a:extLst>
              <a:ext uri="{FF2B5EF4-FFF2-40B4-BE49-F238E27FC236}">
                <a16:creationId xmlns:a16="http://schemas.microsoft.com/office/drawing/2014/main" id="{BA5DDF27-21F7-D65D-00EC-B2F42AE3BDD3}"/>
              </a:ext>
            </a:extLst>
          </p:cNvPr>
          <p:cNvSpPr>
            <a:spLocks noGrp="1"/>
          </p:cNvSpPr>
          <p:nvPr>
            <p:ph idx="1"/>
          </p:nvPr>
        </p:nvSpPr>
        <p:spPr/>
        <p:txBody>
          <a:bodyPr/>
          <a:lstStyle/>
          <a:p>
            <a: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190 patients</a:t>
            </a:r>
            <a:b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br>
            <a:r>
              <a:rPr lang="en-US" sz="2800" baseline="300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18</a:t>
            </a:r>
            <a: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Ga PSMA PET/CT</a:t>
            </a:r>
            <a:b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br>
            <a: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Mostly Motion and Halo artifacts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0732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6E7A-7A7B-0863-BDC2-09E76FF4FEF7}"/>
              </a:ext>
            </a:extLst>
          </p:cNvPr>
          <p:cNvSpPr>
            <a:spLocks noGrp="1"/>
          </p:cNvSpPr>
          <p:nvPr>
            <p:ph type="title"/>
          </p:nvPr>
        </p:nvSpPr>
        <p:spPr/>
        <p:txBody>
          <a:bodyPr/>
          <a:lstStyle/>
          <a:p>
            <a:r>
              <a:rPr lang="en-GB" dirty="0"/>
              <a:t>Hyper parameters</a:t>
            </a:r>
            <a:endParaRPr lang="en-US" dirty="0"/>
          </a:p>
        </p:txBody>
      </p:sp>
      <p:sp>
        <p:nvSpPr>
          <p:cNvPr id="3" name="Content Placeholder 2">
            <a:extLst>
              <a:ext uri="{FF2B5EF4-FFF2-40B4-BE49-F238E27FC236}">
                <a16:creationId xmlns:a16="http://schemas.microsoft.com/office/drawing/2014/main" id="{01F4F8D0-9FBD-9FBE-9978-3723FA21B93B}"/>
              </a:ext>
            </a:extLst>
          </p:cNvPr>
          <p:cNvSpPr>
            <a:spLocks noGrp="1"/>
          </p:cNvSpPr>
          <p:nvPr>
            <p:ph idx="1"/>
          </p:nvPr>
        </p:nvSpPr>
        <p:spPr/>
        <p:txBody>
          <a:bodyPr>
            <a:normAutofit fontScale="85000" lnSpcReduction="20000"/>
          </a:bodyPr>
          <a:lstStyle/>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Dyn-</a:t>
            </a:r>
            <a:r>
              <a:rPr lang="en-US" sz="1800" dirty="0" err="1">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UNet</a:t>
            </a:r>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 architecture</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3D patches sized 168×168×16 </a:t>
            </a:r>
            <a:endPar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20 patches per patient</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Loss function of the mean squared error (MSE)</a:t>
            </a:r>
            <a:endPar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Learning rate of 0.001</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Optimization Adam algorithm</a:t>
            </a:r>
            <a:endPar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r>
              <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rPr>
              <a:t>B</a:t>
            </a:r>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atch size: 4</a:t>
            </a:r>
          </a:p>
          <a:p>
            <a:r>
              <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rPr>
              <a:t>spacing : [4.07, 4.07, 3.00]</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four layers: [16, 32, 64, 128]</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Kernels: [3, 3, 3]</a:t>
            </a:r>
          </a:p>
          <a:p>
            <a:r>
              <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rPr>
              <a:t>2 super vision head</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8EB600C8-DFD7-68B0-388A-4914DBB98C47}"/>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16</a:t>
            </a:fld>
            <a:endParaRPr lang="en-US" dirty="0">
              <a:latin typeface="Arial" panose="020B0604020202020204" pitchFamily="34" charset="0"/>
              <a:cs typeface="Arial" panose="020B0604020202020204" pitchFamily="34" charset="0"/>
            </a:endParaRPr>
          </a:p>
        </p:txBody>
      </p:sp>
      <p:pic>
        <p:nvPicPr>
          <p:cNvPr id="4" name="Picture 3" descr="A diagram of a diagram&#10;&#10;Description automatically generated with medium confidence">
            <a:extLst>
              <a:ext uri="{FF2B5EF4-FFF2-40B4-BE49-F238E27FC236}">
                <a16:creationId xmlns:a16="http://schemas.microsoft.com/office/drawing/2014/main" id="{89919B5B-A08D-2A2D-14E0-3A2C5D74C7D4}"/>
              </a:ext>
            </a:extLst>
          </p:cNvPr>
          <p:cNvPicPr>
            <a:picLocks noChangeAspect="1"/>
          </p:cNvPicPr>
          <p:nvPr/>
        </p:nvPicPr>
        <p:blipFill>
          <a:blip r:embed="rId3"/>
          <a:stretch>
            <a:fillRect/>
          </a:stretch>
        </p:blipFill>
        <p:spPr>
          <a:xfrm>
            <a:off x="5552186" y="2755065"/>
            <a:ext cx="5731510" cy="2829560"/>
          </a:xfrm>
          <a:prstGeom prst="rect">
            <a:avLst/>
          </a:prstGeom>
          <a:ln w="3175">
            <a:solidFill>
              <a:schemeClr val="tx1"/>
            </a:solidFill>
          </a:ln>
        </p:spPr>
      </p:pic>
      <p:sp>
        <p:nvSpPr>
          <p:cNvPr id="7" name="TextBox 6">
            <a:extLst>
              <a:ext uri="{FF2B5EF4-FFF2-40B4-BE49-F238E27FC236}">
                <a16:creationId xmlns:a16="http://schemas.microsoft.com/office/drawing/2014/main" id="{58201B12-7C86-1444-2D06-8B0FF404C56A}"/>
              </a:ext>
            </a:extLst>
          </p:cNvPr>
          <p:cNvSpPr txBox="1"/>
          <p:nvPr/>
        </p:nvSpPr>
        <p:spPr>
          <a:xfrm>
            <a:off x="6918385" y="5677000"/>
            <a:ext cx="3433313" cy="307777"/>
          </a:xfrm>
          <a:prstGeom prst="rect">
            <a:avLst/>
          </a:prstGeom>
          <a:noFill/>
        </p:spPr>
        <p:txBody>
          <a:bodyPr wrap="square">
            <a:spAutoFit/>
          </a:bodyPr>
          <a:lstStyle/>
          <a:p>
            <a:r>
              <a:rPr lang="en-US" sz="1400" dirty="0">
                <a:solidFill>
                  <a:srgbClr val="4472C4"/>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The architecture of </a:t>
            </a:r>
            <a:r>
              <a:rPr lang="en-US" sz="1400" dirty="0" err="1">
                <a:solidFill>
                  <a:srgbClr val="4472C4"/>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DynUnet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4874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3D638DC-9965-C745-09CF-4FA7E0A7C877}"/>
              </a:ext>
            </a:extLst>
          </p:cNvPr>
          <p:cNvSpPr>
            <a:spLocks noGrp="1"/>
          </p:cNvSpPr>
          <p:nvPr>
            <p:ph type="title"/>
          </p:nvPr>
        </p:nvSpPr>
        <p:spPr/>
        <p:txBody>
          <a:bodyPr/>
          <a:lstStyle/>
          <a:p>
            <a:r>
              <a:rPr lang="en-GB" dirty="0"/>
              <a:t>DL Models</a:t>
            </a:r>
            <a:endParaRPr lang="en-US" dirty="0"/>
          </a:p>
        </p:txBody>
      </p:sp>
      <p:sp>
        <p:nvSpPr>
          <p:cNvPr id="8" name="Content Placeholder 7">
            <a:extLst>
              <a:ext uri="{FF2B5EF4-FFF2-40B4-BE49-F238E27FC236}">
                <a16:creationId xmlns:a16="http://schemas.microsoft.com/office/drawing/2014/main" id="{53720A6E-E74E-2AD3-0F71-307936E8A77E}"/>
              </a:ext>
            </a:extLst>
          </p:cNvPr>
          <p:cNvSpPr>
            <a:spLocks noGrp="1"/>
          </p:cNvSpPr>
          <p:nvPr>
            <p:ph idx="1"/>
          </p:nvPr>
        </p:nvSpPr>
        <p:spPr>
          <a:xfrm>
            <a:off x="1115568" y="5129784"/>
            <a:ext cx="7424928" cy="1042415"/>
          </a:xfrm>
        </p:spPr>
        <p:txBody>
          <a:bodyPr>
            <a:normAutofit/>
          </a:bodyPr>
          <a:lstStyle/>
          <a:p>
            <a:pPr marL="0" indent="0">
              <a:buNone/>
            </a:pPr>
            <a:r>
              <a:rPr lang="en-NL" sz="1800" dirty="0">
                <a:latin typeface="Arial" panose="020B0604020202020204" pitchFamily="34" charset="0"/>
                <a:cs typeface="Arial" panose="020B0604020202020204" pitchFamily="34" charset="0"/>
              </a:rPr>
              <a:t>IMCM </a:t>
            </a:r>
            <a:r>
              <a:rPr lang="en-GB" sz="1800" dirty="0">
                <a:latin typeface="Arial" panose="020B0604020202020204" pitchFamily="34" charset="0"/>
                <a:cs typeface="Arial" panose="020B0604020202020204" pitchFamily="34" charset="0"/>
                <a:sym typeface="Wingdings" panose="05000000000000000000" pitchFamily="2" charset="2"/>
              </a:rPr>
              <a:t> </a:t>
            </a:r>
            <a:r>
              <a:rPr lang="en-NL" sz="1800" dirty="0">
                <a:latin typeface="Arial" panose="020B0604020202020204" pitchFamily="34" charset="0"/>
                <a:cs typeface="Arial" panose="020B0604020202020204" pitchFamily="34" charset="0"/>
              </a:rPr>
              <a:t>Integrated multi-Centre model</a:t>
            </a:r>
            <a:br>
              <a:rPr lang="en-GB" sz="1800" dirty="0">
                <a:latin typeface="Arial" panose="020B0604020202020204" pitchFamily="34" charset="0"/>
                <a:cs typeface="Arial" panose="020B0604020202020204" pitchFamily="34" charset="0"/>
              </a:rPr>
            </a:br>
            <a:r>
              <a:rPr lang="en-GB" sz="1800" dirty="0">
                <a:effectLst/>
                <a:latin typeface="Arial" panose="020B0604020202020204" pitchFamily="34" charset="0"/>
                <a:ea typeface="Calibri" panose="020F0502020204030204" pitchFamily="34" charset="0"/>
                <a:cs typeface="Arial" panose="020B0604020202020204" pitchFamily="34" charset="0"/>
              </a:rPr>
              <a:t>ADCM  </a:t>
            </a:r>
            <a:r>
              <a:rPr lang="en-GB" sz="18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800" dirty="0">
                <a:effectLst/>
                <a:latin typeface="Arial" panose="020B0604020202020204" pitchFamily="34" charset="0"/>
                <a:ea typeface="Calibri" panose="020F0502020204030204" pitchFamily="34" charset="0"/>
                <a:cs typeface="Arial" panose="020B0604020202020204" pitchFamily="34" charset="0"/>
              </a:rPr>
              <a:t>Anatomy-Dependent Correction Model</a:t>
            </a:r>
            <a:br>
              <a:rPr lang="en-GB" sz="1800" dirty="0">
                <a:effectLst/>
                <a:latin typeface="Arial" panose="020B0604020202020204" pitchFamily="34" charset="0"/>
                <a:ea typeface="Calibri" panose="020F0502020204030204" pitchFamily="34" charset="0"/>
                <a:cs typeface="Arial" panose="020B0604020202020204" pitchFamily="34" charset="0"/>
              </a:rPr>
            </a:br>
            <a:r>
              <a:rPr lang="en-GB" sz="1800" dirty="0">
                <a:effectLst/>
                <a:latin typeface="Arial" panose="020B0604020202020204" pitchFamily="34" charset="0"/>
                <a:ea typeface="Calibri" panose="020F0502020204030204" pitchFamily="34" charset="0"/>
                <a:cs typeface="Arial" panose="020B0604020202020204" pitchFamily="34" charset="0"/>
              </a:rPr>
              <a:t>TL-MC  </a:t>
            </a:r>
            <a:r>
              <a:rPr lang="en-GB" sz="18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800" dirty="0">
                <a:effectLst/>
                <a:latin typeface="Arial" panose="020B0604020202020204" pitchFamily="34" charset="0"/>
                <a:ea typeface="Calibri" panose="020F0502020204030204" pitchFamily="34" charset="0"/>
                <a:cs typeface="Arial" panose="020B0604020202020204" pitchFamily="34" charset="0"/>
              </a:rPr>
              <a:t>Transfer Learning for IMCM model</a:t>
            </a:r>
            <a:endParaRPr lang="en-US" sz="180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97F890CB-E84E-3C82-79DF-A519DF817161}"/>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17</a:t>
            </a:fld>
            <a:endParaRPr lang="en-US" dirty="0">
              <a:latin typeface="Arial" panose="020B0604020202020204" pitchFamily="34" charset="0"/>
              <a:cs typeface="Arial" panose="020B0604020202020204" pitchFamily="34" charset="0"/>
            </a:endParaRPr>
          </a:p>
        </p:txBody>
      </p:sp>
      <p:graphicFrame>
        <p:nvGraphicFramePr>
          <p:cNvPr id="7" name="Diagram 6">
            <a:extLst>
              <a:ext uri="{FF2B5EF4-FFF2-40B4-BE49-F238E27FC236}">
                <a16:creationId xmlns:a16="http://schemas.microsoft.com/office/drawing/2014/main" id="{D22F9864-B19E-2681-2ADF-ACC9492073E0}"/>
              </a:ext>
            </a:extLst>
          </p:cNvPr>
          <p:cNvGraphicFramePr/>
          <p:nvPr>
            <p:extLst>
              <p:ext uri="{D42A27DB-BD31-4B8C-83A1-F6EECF244321}">
                <p14:modId xmlns:p14="http://schemas.microsoft.com/office/powerpoint/2010/main" val="837142707"/>
              </p:ext>
            </p:extLst>
          </p:nvPr>
        </p:nvGraphicFramePr>
        <p:xfrm>
          <a:off x="1115568" y="1883495"/>
          <a:ext cx="3058269" cy="292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3D003944-D226-6105-2A5A-7A9E376E5290}"/>
              </a:ext>
            </a:extLst>
          </p:cNvPr>
          <p:cNvPicPr>
            <a:picLocks noChangeAspect="1"/>
          </p:cNvPicPr>
          <p:nvPr/>
        </p:nvPicPr>
        <p:blipFill rotWithShape="1">
          <a:blip r:embed="rId8"/>
          <a:srcRect l="-395" t="38346" r="395" b="27225"/>
          <a:stretch/>
        </p:blipFill>
        <p:spPr>
          <a:xfrm>
            <a:off x="4173837" y="2019481"/>
            <a:ext cx="7341969" cy="2819038"/>
          </a:xfrm>
          <a:prstGeom prst="rect">
            <a:avLst/>
          </a:prstGeom>
        </p:spPr>
      </p:pic>
      <p:sp>
        <p:nvSpPr>
          <p:cNvPr id="13" name="TextBox 12">
            <a:extLst>
              <a:ext uri="{FF2B5EF4-FFF2-40B4-BE49-F238E27FC236}">
                <a16:creationId xmlns:a16="http://schemas.microsoft.com/office/drawing/2014/main" id="{5ECF0F66-E817-7B74-8415-4C91E2F0345E}"/>
              </a:ext>
            </a:extLst>
          </p:cNvPr>
          <p:cNvSpPr txBox="1"/>
          <p:nvPr/>
        </p:nvSpPr>
        <p:spPr>
          <a:xfrm>
            <a:off x="4631701" y="1729548"/>
            <a:ext cx="6788889" cy="276999"/>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       NAC	                 MAC	       IMCM	                TL - MC	       ADCM</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1538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5B5390-F30B-098A-E2C6-3EC0509270EE}"/>
              </a:ext>
            </a:extLst>
          </p:cNvPr>
          <p:cNvSpPr>
            <a:spLocks noGrp="1"/>
          </p:cNvSpPr>
          <p:nvPr>
            <p:ph type="title"/>
          </p:nvPr>
        </p:nvSpPr>
        <p:spPr/>
        <p:txBody>
          <a:bodyPr/>
          <a:lstStyle/>
          <a:p>
            <a:r>
              <a:rPr lang="en-US" dirty="0"/>
              <a:t>Quantitative analysis</a:t>
            </a:r>
          </a:p>
        </p:txBody>
      </p:sp>
      <p:sp>
        <p:nvSpPr>
          <p:cNvPr id="3" name="Slide Number Placeholder 2">
            <a:extLst>
              <a:ext uri="{FF2B5EF4-FFF2-40B4-BE49-F238E27FC236}">
                <a16:creationId xmlns:a16="http://schemas.microsoft.com/office/drawing/2014/main" id="{787E3D71-5525-F82B-409B-06D785F8C5D6}"/>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18</a:t>
            </a:fld>
            <a:endParaRPr lang="en-US"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A6B0DC1-9505-E10D-9F6A-02C503C972B4}"/>
                  </a:ext>
                </a:extLst>
              </p:cNvPr>
              <p:cNvSpPr txBox="1"/>
              <p:nvPr/>
            </p:nvSpPr>
            <p:spPr>
              <a:xfrm>
                <a:off x="6974108" y="2713726"/>
                <a:ext cx="3896888" cy="529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𝐌𝐀𝐄</m:t>
                      </m:r>
                      <m:r>
                        <a:rPr lang="en-US" sz="1400" b="1" i="0">
                          <a:latin typeface="Cambria Math" panose="02040503050406030204" pitchFamily="18" charset="0"/>
                        </a:rPr>
                        <m:t>= </m:t>
                      </m:r>
                      <m:f>
                        <m:fPr>
                          <m:ctrlPr>
                            <a:rPr lang="en-US" sz="1400" b="1">
                              <a:solidFill>
                                <a:srgbClr val="836967"/>
                              </a:solidFill>
                              <a:latin typeface="Cambria Math" panose="02040503050406030204" pitchFamily="18" charset="0"/>
                            </a:rPr>
                          </m:ctrlPr>
                        </m:fPr>
                        <m:num>
                          <m:r>
                            <a:rPr lang="en-US" sz="1400" b="1" i="0">
                              <a:latin typeface="Cambria Math" panose="02040503050406030204" pitchFamily="18" charset="0"/>
                            </a:rPr>
                            <m:t>𝟏</m:t>
                          </m:r>
                        </m:num>
                        <m:den>
                          <m:r>
                            <a:rPr lang="en-US" sz="1400" b="1" i="0">
                              <a:latin typeface="Cambria Math" panose="02040503050406030204" pitchFamily="18" charset="0"/>
                            </a:rPr>
                            <m:t>𝐭𝐨𝐭</m:t>
                          </m:r>
                        </m:den>
                      </m:f>
                      <m:r>
                        <a:rPr lang="en-US" sz="1400" b="1" i="0">
                          <a:latin typeface="Cambria Math" panose="02040503050406030204" pitchFamily="18" charset="0"/>
                        </a:rPr>
                        <m:t> </m:t>
                      </m:r>
                      <m:nary>
                        <m:naryPr>
                          <m:chr m:val="∑"/>
                          <m:limLoc m:val="subSup"/>
                          <m:ctrlPr>
                            <a:rPr lang="en-US" sz="1400" b="1">
                              <a:latin typeface="Cambria Math" panose="02040503050406030204" pitchFamily="18" charset="0"/>
                            </a:rPr>
                          </m:ctrlPr>
                        </m:naryPr>
                        <m:sub>
                          <m:r>
                            <a:rPr lang="en-US" sz="1400" b="1" i="0">
                              <a:latin typeface="Cambria Math" panose="02040503050406030204" pitchFamily="18" charset="0"/>
                            </a:rPr>
                            <m:t>𝐯</m:t>
                          </m:r>
                          <m:r>
                            <a:rPr lang="en-US" sz="1400" b="1" i="0">
                              <a:latin typeface="Cambria Math" panose="02040503050406030204" pitchFamily="18" charset="0"/>
                            </a:rPr>
                            <m:t>=</m:t>
                          </m:r>
                          <m:r>
                            <a:rPr lang="en-US" sz="1400" b="1" i="0">
                              <a:latin typeface="Cambria Math" panose="02040503050406030204" pitchFamily="18" charset="0"/>
                            </a:rPr>
                            <m:t>𝟏</m:t>
                          </m:r>
                        </m:sub>
                        <m:sup>
                          <m:r>
                            <a:rPr lang="en-US" sz="1400" b="1" i="0">
                              <a:latin typeface="Cambria Math" panose="02040503050406030204" pitchFamily="18" charset="0"/>
                            </a:rPr>
                            <m:t>𝐭𝐨𝐭</m:t>
                          </m:r>
                        </m:sup>
                        <m:e>
                          <m:d>
                            <m:dPr>
                              <m:begChr m:val="|"/>
                              <m:endChr m:val="|"/>
                              <m:ctrlPr>
                                <a:rPr lang="en-US" sz="1400" b="1">
                                  <a:solidFill>
                                    <a:srgbClr val="836967"/>
                                  </a:solidFill>
                                  <a:latin typeface="Cambria Math" panose="02040503050406030204" pitchFamily="18" charset="0"/>
                                </a:rPr>
                              </m:ctrlPr>
                            </m:dPr>
                            <m:e>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𝐩𝐫𝐞𝐝</m:t>
                                  </m:r>
                                </m:sub>
                              </m:sSub>
                              <m:d>
                                <m:dPr>
                                  <m:ctrlPr>
                                    <a:rPr lang="en-US" sz="1400" b="1">
                                      <a:solidFill>
                                        <a:srgbClr val="836967"/>
                                      </a:solidFill>
                                      <a:latin typeface="Cambria Math" panose="02040503050406030204" pitchFamily="18" charset="0"/>
                                    </a:rPr>
                                  </m:ctrlPr>
                                </m:dPr>
                                <m:e>
                                  <m:r>
                                    <a:rPr lang="en-US" sz="1400" b="1" i="0">
                                      <a:latin typeface="Cambria Math" panose="02040503050406030204" pitchFamily="18" charset="0"/>
                                    </a:rPr>
                                    <m:t>𝐯</m:t>
                                  </m:r>
                                </m:e>
                              </m:d>
                              <m:r>
                                <a:rPr lang="en-US" sz="1400" b="1" i="0">
                                  <a:latin typeface="Cambria Math" panose="02040503050406030204" pitchFamily="18" charset="0"/>
                                </a:rPr>
                                <m:t>− </m:t>
                              </m:r>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d>
                                <m:dPr>
                                  <m:ctrlPr>
                                    <a:rPr lang="en-US" sz="1400" b="1">
                                      <a:solidFill>
                                        <a:srgbClr val="836967"/>
                                      </a:solidFill>
                                      <a:latin typeface="Cambria Math" panose="02040503050406030204" pitchFamily="18" charset="0"/>
                                    </a:rPr>
                                  </m:ctrlPr>
                                </m:dPr>
                                <m:e>
                                  <m:r>
                                    <a:rPr lang="en-US" sz="1400" b="1" i="0">
                                      <a:latin typeface="Cambria Math" panose="02040503050406030204" pitchFamily="18" charset="0"/>
                                    </a:rPr>
                                    <m:t>𝐯</m:t>
                                  </m:r>
                                </m:e>
                              </m:d>
                            </m:e>
                          </m:d>
                          <m:r>
                            <a:rPr lang="en-US" sz="1400" b="1" i="0">
                              <a:latin typeface="Cambria Math" panose="02040503050406030204" pitchFamily="18" charset="0"/>
                            </a:rPr>
                            <m:t> </m:t>
                          </m:r>
                        </m:e>
                      </m:nary>
                    </m:oMath>
                  </m:oMathPara>
                </a14:m>
                <a:endParaRPr lang="en-US" sz="1600" b="1" dirty="0">
                  <a:latin typeface="Arial" panose="020B0604020202020204" pitchFamily="34" charset="0"/>
                  <a:cs typeface="Arial" panose="020B0604020202020204" pitchFamily="34" charset="0"/>
                </a:endParaRPr>
              </a:p>
            </p:txBody>
          </p:sp>
        </mc:Choice>
        <mc:Fallback>
          <p:sp>
            <p:nvSpPr>
              <p:cNvPr id="8" name="TextBox 7">
                <a:extLst>
                  <a:ext uri="{FF2B5EF4-FFF2-40B4-BE49-F238E27FC236}">
                    <a16:creationId xmlns:a16="http://schemas.microsoft.com/office/drawing/2014/main" id="{0A6B0DC1-9505-E10D-9F6A-02C503C972B4}"/>
                  </a:ext>
                </a:extLst>
              </p:cNvPr>
              <p:cNvSpPr txBox="1">
                <a:spLocks noRot="1" noChangeAspect="1" noMove="1" noResize="1" noEditPoints="1" noAdjustHandles="1" noChangeArrowheads="1" noChangeShapeType="1" noTextEdit="1"/>
              </p:cNvSpPr>
              <p:nvPr/>
            </p:nvSpPr>
            <p:spPr>
              <a:xfrm>
                <a:off x="6974108" y="2713726"/>
                <a:ext cx="3896888" cy="529697"/>
              </a:xfrm>
              <a:prstGeom prst="rect">
                <a:avLst/>
              </a:prstGeom>
              <a:blipFill>
                <a:blip r:embed="rId3"/>
                <a:stretch>
                  <a:fillRect t="-135632" b="-2080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690370B-3DE2-AB4A-7A64-0D80FBBD536F}"/>
                  </a:ext>
                </a:extLst>
              </p:cNvPr>
              <p:cNvSpPr txBox="1"/>
              <p:nvPr/>
            </p:nvSpPr>
            <p:spPr>
              <a:xfrm>
                <a:off x="1116555" y="3615164"/>
                <a:ext cx="4687429" cy="554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𝐑𝐄</m:t>
                      </m:r>
                      <m:r>
                        <a:rPr lang="en-US" sz="1400" b="1" i="0">
                          <a:latin typeface="Cambria Math" panose="02040503050406030204" pitchFamily="18" charset="0"/>
                        </a:rPr>
                        <m:t> </m:t>
                      </m:r>
                      <m:d>
                        <m:dPr>
                          <m:ctrlPr>
                            <a:rPr lang="en-US" sz="1400" b="1">
                              <a:latin typeface="Cambria Math" panose="02040503050406030204" pitchFamily="18" charset="0"/>
                            </a:rPr>
                          </m:ctrlPr>
                        </m:dPr>
                        <m:e>
                          <m:r>
                            <a:rPr lang="en-US" sz="1400" b="1" i="0">
                              <a:latin typeface="Cambria Math" panose="02040503050406030204" pitchFamily="18" charset="0"/>
                            </a:rPr>
                            <m:t>%</m:t>
                          </m:r>
                        </m:e>
                      </m:d>
                      <m:r>
                        <a:rPr lang="en-US" sz="1400" b="1" i="0">
                          <a:latin typeface="Cambria Math" panose="02040503050406030204" pitchFamily="18" charset="0"/>
                        </a:rPr>
                        <m:t>= </m:t>
                      </m:r>
                      <m:f>
                        <m:fPr>
                          <m:ctrlPr>
                            <a:rPr lang="en-US" sz="1400" b="1">
                              <a:solidFill>
                                <a:srgbClr val="836967"/>
                              </a:solidFill>
                              <a:latin typeface="Cambria Math" panose="02040503050406030204" pitchFamily="18" charset="0"/>
                            </a:rPr>
                          </m:ctrlPr>
                        </m:fPr>
                        <m:num>
                          <m:r>
                            <a:rPr lang="en-US" sz="1400" b="1" i="0">
                              <a:latin typeface="Cambria Math" panose="02040503050406030204" pitchFamily="18" charset="0"/>
                            </a:rPr>
                            <m:t>𝟏</m:t>
                          </m:r>
                        </m:num>
                        <m:den>
                          <m:r>
                            <a:rPr lang="en-US" sz="1400" b="1" i="0">
                              <a:latin typeface="Cambria Math" panose="02040503050406030204" pitchFamily="18" charset="0"/>
                            </a:rPr>
                            <m:t>𝐭𝐨𝐭</m:t>
                          </m:r>
                        </m:den>
                      </m:f>
                      <m:r>
                        <a:rPr lang="en-US" sz="1400" b="1" i="0">
                          <a:latin typeface="Cambria Math" panose="02040503050406030204" pitchFamily="18" charset="0"/>
                        </a:rPr>
                        <m:t> </m:t>
                      </m:r>
                      <m:nary>
                        <m:naryPr>
                          <m:chr m:val="∑"/>
                          <m:limLoc m:val="subSup"/>
                          <m:ctrlPr>
                            <a:rPr lang="en-US" sz="1400" b="1">
                              <a:latin typeface="Cambria Math" panose="02040503050406030204" pitchFamily="18" charset="0"/>
                            </a:rPr>
                          </m:ctrlPr>
                        </m:naryPr>
                        <m:sub>
                          <m:r>
                            <a:rPr lang="en-US" sz="1400" b="1" i="0">
                              <a:latin typeface="Cambria Math" panose="02040503050406030204" pitchFamily="18" charset="0"/>
                            </a:rPr>
                            <m:t>𝐯</m:t>
                          </m:r>
                          <m:r>
                            <a:rPr lang="en-US" sz="1400" b="1" i="0">
                              <a:latin typeface="Cambria Math" panose="02040503050406030204" pitchFamily="18" charset="0"/>
                            </a:rPr>
                            <m:t>=</m:t>
                          </m:r>
                          <m:r>
                            <a:rPr lang="en-US" sz="1400" b="1" i="0">
                              <a:latin typeface="Cambria Math" panose="02040503050406030204" pitchFamily="18" charset="0"/>
                            </a:rPr>
                            <m:t>𝟏</m:t>
                          </m:r>
                        </m:sub>
                        <m:sup>
                          <m:r>
                            <a:rPr lang="en-US" sz="1400" b="1" i="0">
                              <a:latin typeface="Cambria Math" panose="02040503050406030204" pitchFamily="18" charset="0"/>
                            </a:rPr>
                            <m:t>𝐭𝐨𝐭</m:t>
                          </m:r>
                        </m:sup>
                        <m:e>
                          <m:f>
                            <m:fPr>
                              <m:ctrlPr>
                                <a:rPr lang="en-US" sz="1400" b="1">
                                  <a:solidFill>
                                    <a:srgbClr val="836967"/>
                                  </a:solidFill>
                                  <a:latin typeface="Cambria Math" panose="02040503050406030204" pitchFamily="18" charset="0"/>
                                </a:rPr>
                              </m:ctrlPr>
                            </m:fPr>
                            <m:num>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𝐩𝐫𝐞𝐝</m:t>
                                  </m:r>
                                </m:sub>
                              </m:sSub>
                              <m:d>
                                <m:dPr>
                                  <m:ctrlPr>
                                    <a:rPr lang="en-US" sz="1400" b="1">
                                      <a:latin typeface="Cambria Math" panose="02040503050406030204" pitchFamily="18" charset="0"/>
                                    </a:rPr>
                                  </m:ctrlPr>
                                </m:dPr>
                                <m:e>
                                  <m:r>
                                    <a:rPr lang="en-US" sz="1400" b="1" i="0">
                                      <a:latin typeface="Cambria Math" panose="02040503050406030204" pitchFamily="18" charset="0"/>
                                    </a:rPr>
                                    <m:t>𝐯</m:t>
                                  </m:r>
                                </m:e>
                              </m:d>
                              <m:r>
                                <a:rPr lang="en-US" sz="1400" b="1" i="0">
                                  <a:latin typeface="Cambria Math" panose="02040503050406030204" pitchFamily="18" charset="0"/>
                                </a:rPr>
                                <m:t>− </m:t>
                              </m:r>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d>
                                <m:dPr>
                                  <m:ctrlPr>
                                    <a:rPr lang="en-US" sz="1400" b="1">
                                      <a:latin typeface="Cambria Math" panose="02040503050406030204" pitchFamily="18" charset="0"/>
                                    </a:rPr>
                                  </m:ctrlPr>
                                </m:dPr>
                                <m:e>
                                  <m:r>
                                    <a:rPr lang="en-US" sz="1400" b="1" i="0">
                                      <a:latin typeface="Cambria Math" panose="02040503050406030204" pitchFamily="18" charset="0"/>
                                    </a:rPr>
                                    <m:t>𝐯</m:t>
                                  </m:r>
                                </m:e>
                              </m:d>
                            </m:num>
                            <m:den>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d>
                                <m:dPr>
                                  <m:ctrlPr>
                                    <a:rPr lang="en-US" sz="1400" b="1">
                                      <a:latin typeface="Cambria Math" panose="02040503050406030204" pitchFamily="18" charset="0"/>
                                    </a:rPr>
                                  </m:ctrlPr>
                                </m:dPr>
                                <m:e>
                                  <m:r>
                                    <a:rPr lang="en-US" sz="1400" b="1" i="0">
                                      <a:latin typeface="Cambria Math" panose="02040503050406030204" pitchFamily="18" charset="0"/>
                                    </a:rPr>
                                    <m:t>𝐯</m:t>
                                  </m:r>
                                </m:e>
                              </m:d>
                            </m:den>
                          </m:f>
                          <m:r>
                            <a:rPr lang="en-US" sz="1400" b="1" i="0">
                              <a:latin typeface="Cambria Math" panose="02040503050406030204" pitchFamily="18" charset="0"/>
                            </a:rPr>
                            <m:t> ×</m:t>
                          </m:r>
                          <m:r>
                            <a:rPr lang="en-US" sz="1400" b="1" i="0">
                              <a:latin typeface="Cambria Math" panose="02040503050406030204" pitchFamily="18" charset="0"/>
                            </a:rPr>
                            <m:t>𝟏𝟎𝟎</m:t>
                          </m:r>
                          <m:r>
                            <a:rPr lang="en-US" sz="1400" b="1" i="0">
                              <a:latin typeface="Cambria Math" panose="02040503050406030204" pitchFamily="18" charset="0"/>
                            </a:rPr>
                            <m:t>% </m:t>
                          </m:r>
                        </m:e>
                      </m:nary>
                    </m:oMath>
                  </m:oMathPara>
                </a14:m>
                <a:endParaRPr lang="en-US" sz="1400" b="1" dirty="0">
                  <a:latin typeface="Arial" panose="020B0604020202020204" pitchFamily="34" charset="0"/>
                  <a:cs typeface="Arial" panose="020B0604020202020204" pitchFamily="34" charset="0"/>
                </a:endParaRPr>
              </a:p>
            </p:txBody>
          </p:sp>
        </mc:Choice>
        <mc:Fallback>
          <p:sp>
            <p:nvSpPr>
              <p:cNvPr id="11" name="TextBox 10">
                <a:extLst>
                  <a:ext uri="{FF2B5EF4-FFF2-40B4-BE49-F238E27FC236}">
                    <a16:creationId xmlns:a16="http://schemas.microsoft.com/office/drawing/2014/main" id="{A690370B-3DE2-AB4A-7A64-0D80FBBD536F}"/>
                  </a:ext>
                </a:extLst>
              </p:cNvPr>
              <p:cNvSpPr txBox="1">
                <a:spLocks noRot="1" noChangeAspect="1" noMove="1" noResize="1" noEditPoints="1" noAdjustHandles="1" noChangeArrowheads="1" noChangeShapeType="1" noTextEdit="1"/>
              </p:cNvSpPr>
              <p:nvPr/>
            </p:nvSpPr>
            <p:spPr>
              <a:xfrm>
                <a:off x="1116555" y="3615164"/>
                <a:ext cx="4687429" cy="554832"/>
              </a:xfrm>
              <a:prstGeom prst="rect">
                <a:avLst/>
              </a:prstGeom>
              <a:blipFill>
                <a:blip r:embed="rId4"/>
                <a:stretch>
                  <a:fillRect t="-126374" b="-1978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098158B-7FEB-FE9E-2F35-DF0EF0D4169B}"/>
                  </a:ext>
                </a:extLst>
              </p:cNvPr>
              <p:cNvSpPr txBox="1"/>
              <p:nvPr/>
            </p:nvSpPr>
            <p:spPr>
              <a:xfrm>
                <a:off x="6486147" y="3542483"/>
                <a:ext cx="4383884" cy="72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𝐑𝐌𝐒𝐄</m:t>
                      </m:r>
                      <m:r>
                        <a:rPr lang="en-US" sz="1400" b="1" i="0">
                          <a:latin typeface="Cambria Math" panose="02040503050406030204" pitchFamily="18" charset="0"/>
                        </a:rPr>
                        <m:t>= </m:t>
                      </m:r>
                      <m:rad>
                        <m:radPr>
                          <m:degHide m:val="on"/>
                          <m:ctrlPr>
                            <a:rPr lang="en-US" sz="1400" b="1">
                              <a:solidFill>
                                <a:srgbClr val="836967"/>
                              </a:solidFill>
                              <a:latin typeface="Cambria Math" panose="02040503050406030204" pitchFamily="18" charset="0"/>
                            </a:rPr>
                          </m:ctrlPr>
                        </m:radPr>
                        <m:deg/>
                        <m:e>
                          <m:f>
                            <m:fPr>
                              <m:ctrlPr>
                                <a:rPr lang="en-US" sz="1400" b="1">
                                  <a:solidFill>
                                    <a:srgbClr val="836967"/>
                                  </a:solidFill>
                                  <a:latin typeface="Cambria Math" panose="02040503050406030204" pitchFamily="18" charset="0"/>
                                </a:rPr>
                              </m:ctrlPr>
                            </m:fPr>
                            <m:num>
                              <m:r>
                                <a:rPr lang="en-US" sz="1400" b="1" i="0">
                                  <a:latin typeface="Cambria Math" panose="02040503050406030204" pitchFamily="18" charset="0"/>
                                </a:rPr>
                                <m:t>𝟏</m:t>
                              </m:r>
                            </m:num>
                            <m:den>
                              <m:r>
                                <a:rPr lang="en-US" sz="1400" b="1" i="0">
                                  <a:latin typeface="Cambria Math" panose="02040503050406030204" pitchFamily="18" charset="0"/>
                                </a:rPr>
                                <m:t>𝐭𝐨𝐭</m:t>
                              </m:r>
                            </m:den>
                          </m:f>
                          <m:r>
                            <a:rPr lang="en-US" sz="1400" b="1" i="0">
                              <a:latin typeface="Cambria Math" panose="02040503050406030204" pitchFamily="18" charset="0"/>
                            </a:rPr>
                            <m:t> </m:t>
                          </m:r>
                          <m:nary>
                            <m:naryPr>
                              <m:chr m:val="∑"/>
                              <m:limLoc m:val="subSup"/>
                              <m:ctrlPr>
                                <a:rPr lang="en-US" sz="1400" b="1">
                                  <a:latin typeface="Cambria Math" panose="02040503050406030204" pitchFamily="18" charset="0"/>
                                </a:rPr>
                              </m:ctrlPr>
                            </m:naryPr>
                            <m:sub>
                              <m:r>
                                <a:rPr lang="en-US" sz="1400" b="1" i="0">
                                  <a:latin typeface="Cambria Math" panose="02040503050406030204" pitchFamily="18" charset="0"/>
                                </a:rPr>
                                <m:t>𝐯</m:t>
                              </m:r>
                              <m:r>
                                <a:rPr lang="en-US" sz="1400" b="1" i="0">
                                  <a:latin typeface="Cambria Math" panose="02040503050406030204" pitchFamily="18" charset="0"/>
                                </a:rPr>
                                <m:t>=</m:t>
                              </m:r>
                              <m:r>
                                <a:rPr lang="en-US" sz="1400" b="1" i="0">
                                  <a:latin typeface="Cambria Math" panose="02040503050406030204" pitchFamily="18" charset="0"/>
                                </a:rPr>
                                <m:t>𝟏</m:t>
                              </m:r>
                            </m:sub>
                            <m:sup>
                              <m:r>
                                <a:rPr lang="en-US" sz="1400" b="1" i="0">
                                  <a:latin typeface="Cambria Math" panose="02040503050406030204" pitchFamily="18" charset="0"/>
                                </a:rPr>
                                <m:t>𝐭𝐨𝐭</m:t>
                              </m:r>
                            </m:sup>
                            <m:e>
                              <m:sSup>
                                <m:sSupPr>
                                  <m:ctrlPr>
                                    <a:rPr lang="en-US" sz="1400" b="1">
                                      <a:solidFill>
                                        <a:srgbClr val="836967"/>
                                      </a:solidFill>
                                      <a:latin typeface="Cambria Math" panose="02040503050406030204" pitchFamily="18" charset="0"/>
                                    </a:rPr>
                                  </m:ctrlPr>
                                </m:sSupPr>
                                <m:e>
                                  <m:d>
                                    <m:dPr>
                                      <m:begChr m:val=""/>
                                      <m:ctrlPr>
                                        <a:rPr lang="en-US" sz="1400" b="1">
                                          <a:latin typeface="Cambria Math" panose="02040503050406030204" pitchFamily="18" charset="0"/>
                                        </a:rPr>
                                      </m:ctrlPr>
                                    </m:dPr>
                                    <m:e>
                                      <m:sSub>
                                        <m:sSubPr>
                                          <m:ctrlPr>
                                            <a:rPr lang="en-US" sz="1400" b="1">
                                              <a:solidFill>
                                                <a:srgbClr val="836967"/>
                                              </a:solidFill>
                                              <a:latin typeface="Cambria Math" panose="02040503050406030204" pitchFamily="18" charset="0"/>
                                            </a:rPr>
                                          </m:ctrlPr>
                                        </m:sSubPr>
                                        <m:e>
                                          <m:d>
                                            <m:dPr>
                                              <m:endChr m:val=""/>
                                              <m:ctrlPr>
                                                <a:rPr lang="en-US" sz="1400" b="1">
                                                  <a:latin typeface="Cambria Math" panose="02040503050406030204" pitchFamily="18" charset="0"/>
                                                </a:rPr>
                                              </m:ctrlPr>
                                            </m:dPr>
                                            <m:e>
                                              <m:r>
                                                <a:rPr lang="en-US" sz="1400" b="1" i="0">
                                                  <a:latin typeface="Cambria Math" panose="02040503050406030204" pitchFamily="18" charset="0"/>
                                                </a:rPr>
                                                <m:t>𝐏𝐄𝐓</m:t>
                                              </m:r>
                                            </m:e>
                                          </m:d>
                                        </m:e>
                                        <m:sub>
                                          <m:r>
                                            <a:rPr lang="en-US" sz="1400" b="1" i="0">
                                              <a:latin typeface="Cambria Math" panose="02040503050406030204" pitchFamily="18" charset="0"/>
                                            </a:rPr>
                                            <m:t>𝐩𝐫𝐞𝐝</m:t>
                                          </m:r>
                                        </m:sub>
                                      </m:sSub>
                                      <m:d>
                                        <m:dPr>
                                          <m:ctrlPr>
                                            <a:rPr lang="en-US" sz="1400" b="1">
                                              <a:latin typeface="Cambria Math" panose="02040503050406030204" pitchFamily="18" charset="0"/>
                                            </a:rPr>
                                          </m:ctrlPr>
                                        </m:dPr>
                                        <m:e>
                                          <m:r>
                                            <a:rPr lang="en-US" sz="1400" b="1" i="0">
                                              <a:latin typeface="Cambria Math" panose="02040503050406030204" pitchFamily="18" charset="0"/>
                                            </a:rPr>
                                            <m:t>𝐯</m:t>
                                          </m:r>
                                        </m:e>
                                      </m:d>
                                      <m:r>
                                        <a:rPr lang="en-US" sz="1400" b="1" i="0">
                                          <a:latin typeface="Cambria Math" panose="02040503050406030204" pitchFamily="18" charset="0"/>
                                        </a:rPr>
                                        <m:t>− </m:t>
                                      </m:r>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d>
                                        <m:dPr>
                                          <m:ctrlPr>
                                            <a:rPr lang="en-US" sz="1400" b="1">
                                              <a:latin typeface="Cambria Math" panose="02040503050406030204" pitchFamily="18" charset="0"/>
                                            </a:rPr>
                                          </m:ctrlPr>
                                        </m:dPr>
                                        <m:e>
                                          <m:r>
                                            <a:rPr lang="en-US" sz="1400" b="1" i="0">
                                              <a:latin typeface="Cambria Math" panose="02040503050406030204" pitchFamily="18" charset="0"/>
                                            </a:rPr>
                                            <m:t>𝐯</m:t>
                                          </m:r>
                                        </m:e>
                                      </m:d>
                                    </m:e>
                                  </m:d>
                                </m:e>
                                <m:sup>
                                  <m:r>
                                    <a:rPr lang="en-US" sz="1400" b="1" i="0">
                                      <a:latin typeface="Cambria Math" panose="02040503050406030204" pitchFamily="18" charset="0"/>
                                    </a:rPr>
                                    <m:t>𝟐</m:t>
                                  </m:r>
                                </m:sup>
                              </m:sSup>
                            </m:e>
                          </m:nary>
                        </m:e>
                      </m:rad>
                    </m:oMath>
                  </m:oMathPara>
                </a14:m>
                <a:endParaRPr lang="en-US" sz="1400" b="1" dirty="0">
                  <a:latin typeface="Arial" panose="020B0604020202020204" pitchFamily="34" charset="0"/>
                  <a:cs typeface="Arial" panose="020B0604020202020204" pitchFamily="34" charset="0"/>
                </a:endParaRPr>
              </a:p>
            </p:txBody>
          </p:sp>
        </mc:Choice>
        <mc:Fallback>
          <p:sp>
            <p:nvSpPr>
              <p:cNvPr id="14" name="TextBox 13">
                <a:extLst>
                  <a:ext uri="{FF2B5EF4-FFF2-40B4-BE49-F238E27FC236}">
                    <a16:creationId xmlns:a16="http://schemas.microsoft.com/office/drawing/2014/main" id="{4098158B-7FEB-FE9E-2F35-DF0EF0D4169B}"/>
                  </a:ext>
                </a:extLst>
              </p:cNvPr>
              <p:cNvSpPr txBox="1">
                <a:spLocks noRot="1" noChangeAspect="1" noMove="1" noResize="1" noEditPoints="1" noAdjustHandles="1" noChangeArrowheads="1" noChangeShapeType="1" noTextEdit="1"/>
              </p:cNvSpPr>
              <p:nvPr/>
            </p:nvSpPr>
            <p:spPr>
              <a:xfrm>
                <a:off x="6486147" y="3542483"/>
                <a:ext cx="4383884" cy="7288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91D3FE4-490B-565E-737A-592CB3243AA3}"/>
                  </a:ext>
                </a:extLst>
              </p:cNvPr>
              <p:cNvSpPr txBox="1"/>
              <p:nvPr/>
            </p:nvSpPr>
            <p:spPr>
              <a:xfrm>
                <a:off x="843579" y="4614420"/>
                <a:ext cx="3134530" cy="5861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smtClean="0">
                              <a:solidFill>
                                <a:srgbClr val="836967"/>
                              </a:solidFill>
                              <a:latin typeface="Cambria Math" panose="02040503050406030204" pitchFamily="18" charset="0"/>
                            </a:rPr>
                          </m:ctrlPr>
                        </m:sSubPr>
                        <m:e>
                          <m:r>
                            <a:rPr lang="en-GB" sz="1400" b="1" i="0" smtClean="0">
                              <a:solidFill>
                                <a:srgbClr val="836967"/>
                              </a:solidFill>
                              <a:latin typeface="Cambria Math" panose="02040503050406030204" pitchFamily="18" charset="0"/>
                            </a:rPr>
                            <m:t>     </m:t>
                          </m:r>
                          <m:r>
                            <a:rPr lang="en-US" sz="1400" b="1" i="0">
                              <a:latin typeface="Cambria Math" panose="02040503050406030204" pitchFamily="18" charset="0"/>
                            </a:rPr>
                            <m:t>𝐏𝐒𝐍𝐑</m:t>
                          </m:r>
                          <m:d>
                            <m:dPr>
                              <m:ctrlPr>
                                <a:rPr lang="en-US" sz="1400" b="1">
                                  <a:solidFill>
                                    <a:srgbClr val="836967"/>
                                  </a:solidFill>
                                  <a:latin typeface="Cambria Math" panose="02040503050406030204" pitchFamily="18" charset="0"/>
                                </a:rPr>
                              </m:ctrlPr>
                            </m:dPr>
                            <m:e>
                              <m:r>
                                <a:rPr lang="en-US" sz="1400" b="1" i="0">
                                  <a:latin typeface="Cambria Math" panose="02040503050406030204" pitchFamily="18" charset="0"/>
                                </a:rPr>
                                <m:t>𝐝𝐁</m:t>
                              </m:r>
                            </m:e>
                          </m:d>
                          <m:r>
                            <a:rPr lang="en-US" sz="1400" b="1" i="0">
                              <a:latin typeface="Cambria Math" panose="02040503050406030204" pitchFamily="18" charset="0"/>
                            </a:rPr>
                            <m:t>= </m:t>
                          </m:r>
                          <m:r>
                            <a:rPr lang="en-US" sz="1400" b="1" i="0">
                              <a:latin typeface="Cambria Math" panose="02040503050406030204" pitchFamily="18" charset="0"/>
                            </a:rPr>
                            <m:t>𝟏𝟎𝐥𝐨𝐠</m:t>
                          </m:r>
                        </m:e>
                        <m:sub>
                          <m:r>
                            <a:rPr lang="en-US" sz="1400" b="1" i="0">
                              <a:latin typeface="Cambria Math" panose="02040503050406030204" pitchFamily="18" charset="0"/>
                            </a:rPr>
                            <m:t>𝟏𝟎</m:t>
                          </m:r>
                        </m:sub>
                      </m:sSub>
                      <m:d>
                        <m:dPr>
                          <m:ctrlPr>
                            <a:rPr lang="en-US" sz="1400" b="1">
                              <a:latin typeface="Cambria Math" panose="02040503050406030204" pitchFamily="18" charset="0"/>
                            </a:rPr>
                          </m:ctrlPr>
                        </m:dPr>
                        <m:e>
                          <m:f>
                            <m:fPr>
                              <m:ctrlPr>
                                <a:rPr lang="en-US" sz="1400" b="1">
                                  <a:solidFill>
                                    <a:srgbClr val="836967"/>
                                  </a:solidFill>
                                  <a:latin typeface="Cambria Math" panose="02040503050406030204" pitchFamily="18" charset="0"/>
                                </a:rPr>
                              </m:ctrlPr>
                            </m:fPr>
                            <m:num>
                              <m:sSup>
                                <m:sSupPr>
                                  <m:ctrlPr>
                                    <a:rPr lang="en-US" sz="1400" b="1">
                                      <a:solidFill>
                                        <a:srgbClr val="836967"/>
                                      </a:solidFill>
                                      <a:latin typeface="Cambria Math" panose="02040503050406030204" pitchFamily="18" charset="0"/>
                                    </a:rPr>
                                  </m:ctrlPr>
                                </m:sSupPr>
                                <m:e>
                                  <m:r>
                                    <a:rPr lang="en-US" sz="1400" b="1" i="0">
                                      <a:latin typeface="Cambria Math" panose="02040503050406030204" pitchFamily="18" charset="0"/>
                                    </a:rPr>
                                    <m:t>𝐏𝐞𝐚𝐤</m:t>
                                  </m:r>
                                </m:e>
                                <m:sup>
                                  <m:r>
                                    <a:rPr lang="en-US" sz="1400" b="1" i="0">
                                      <a:latin typeface="Cambria Math" panose="02040503050406030204" pitchFamily="18" charset="0"/>
                                    </a:rPr>
                                    <m:t>𝟐</m:t>
                                  </m:r>
                                </m:sup>
                              </m:sSup>
                            </m:num>
                            <m:den>
                              <m:r>
                                <a:rPr lang="en-US" sz="1400" b="1" i="0">
                                  <a:latin typeface="Cambria Math" panose="02040503050406030204" pitchFamily="18" charset="0"/>
                                </a:rPr>
                                <m:t>𝐌𝐒𝐄</m:t>
                              </m:r>
                            </m:den>
                          </m:f>
                        </m:e>
                      </m:d>
                    </m:oMath>
                  </m:oMathPara>
                </a14:m>
                <a:endParaRPr lang="en-US" sz="1400" b="1" dirty="0">
                  <a:latin typeface="Arial" panose="020B0604020202020204" pitchFamily="34" charset="0"/>
                  <a:cs typeface="Arial" panose="020B0604020202020204" pitchFamily="34" charset="0"/>
                </a:endParaRPr>
              </a:p>
            </p:txBody>
          </p:sp>
        </mc:Choice>
        <mc:Fallback>
          <p:sp>
            <p:nvSpPr>
              <p:cNvPr id="16" name="TextBox 15">
                <a:extLst>
                  <a:ext uri="{FF2B5EF4-FFF2-40B4-BE49-F238E27FC236}">
                    <a16:creationId xmlns:a16="http://schemas.microsoft.com/office/drawing/2014/main" id="{F91D3FE4-490B-565E-737A-592CB3243AA3}"/>
                  </a:ext>
                </a:extLst>
              </p:cNvPr>
              <p:cNvSpPr txBox="1">
                <a:spLocks noRot="1" noChangeAspect="1" noMove="1" noResize="1" noEditPoints="1" noAdjustHandles="1" noChangeArrowheads="1" noChangeShapeType="1" noTextEdit="1"/>
              </p:cNvSpPr>
              <p:nvPr/>
            </p:nvSpPr>
            <p:spPr>
              <a:xfrm>
                <a:off x="843579" y="4614420"/>
                <a:ext cx="3134530" cy="5861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1D690BB-4698-77CF-16D3-F2BB5E576B78}"/>
                  </a:ext>
                </a:extLst>
              </p:cNvPr>
              <p:cNvSpPr txBox="1"/>
              <p:nvPr/>
            </p:nvSpPr>
            <p:spPr>
              <a:xfrm>
                <a:off x="4876796" y="4503749"/>
                <a:ext cx="6290782" cy="696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𝐒𝐒𝐈𝐌</m:t>
                      </m:r>
                      <m:d>
                        <m:dPr>
                          <m:ctrlPr>
                            <a:rPr lang="en-US" sz="1400" b="1">
                              <a:solidFill>
                                <a:srgbClr val="836967"/>
                              </a:solidFill>
                              <a:latin typeface="Cambria Math" panose="02040503050406030204" pitchFamily="18" charset="0"/>
                            </a:rPr>
                          </m:ctrlPr>
                        </m:dPr>
                        <m:e>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𝐩𝐫𝐞𝐝</m:t>
                              </m:r>
                            </m:sub>
                          </m:sSub>
                          <m:r>
                            <a:rPr lang="en-US" sz="1400" b="1" i="0">
                              <a:latin typeface="Cambria Math" panose="02040503050406030204" pitchFamily="18" charset="0"/>
                            </a:rPr>
                            <m:t>,</m:t>
                          </m:r>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e>
                      </m:d>
                      <m:r>
                        <a:rPr lang="en-US" sz="1400" b="1" i="0">
                          <a:latin typeface="Cambria Math" panose="02040503050406030204" pitchFamily="18" charset="0"/>
                        </a:rPr>
                        <m:t>= </m:t>
                      </m:r>
                      <m:f>
                        <m:fPr>
                          <m:ctrlPr>
                            <a:rPr lang="en-US" sz="1400" b="1">
                              <a:solidFill>
                                <a:srgbClr val="836967"/>
                              </a:solidFill>
                              <a:latin typeface="Cambria Math" panose="02040503050406030204" pitchFamily="18" charset="0"/>
                            </a:rPr>
                          </m:ctrlPr>
                        </m:fPr>
                        <m:num>
                          <m:d>
                            <m:dPr>
                              <m:ctrlPr>
                                <a:rPr lang="en-US" sz="1400" b="1">
                                  <a:latin typeface="Cambria Math" panose="02040503050406030204" pitchFamily="18" charset="0"/>
                                </a:rPr>
                              </m:ctrlPr>
                            </m:dPr>
                            <m:e>
                              <m:r>
                                <a:rPr lang="en-US" sz="1400" b="1" i="0">
                                  <a:latin typeface="Cambria Math" panose="02040503050406030204" pitchFamily="18" charset="0"/>
                                </a:rPr>
                                <m:t>𝟐</m:t>
                              </m:r>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𝛍</m:t>
                                  </m:r>
                                </m:e>
                                <m:sub>
                                  <m:r>
                                    <a:rPr lang="en-US" sz="1400" b="1" i="0">
                                      <a:latin typeface="Cambria Math" panose="02040503050406030204" pitchFamily="18" charset="0"/>
                                    </a:rPr>
                                    <m:t>𝐩𝐫𝐞𝐝</m:t>
                                  </m:r>
                                </m:sub>
                              </m:sSub>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𝛍</m:t>
                                  </m:r>
                                </m:e>
                                <m:sub>
                                  <m:r>
                                    <a:rPr lang="en-US" sz="1400" b="1" i="0">
                                      <a:latin typeface="Cambria Math" panose="02040503050406030204" pitchFamily="18" charset="0"/>
                                    </a:rPr>
                                    <m:t>𝐫𝐞𝐟</m:t>
                                  </m:r>
                                </m:sub>
                              </m:sSub>
                              <m:r>
                                <a:rPr lang="en-US" sz="1400" b="1" i="0">
                                  <a:latin typeface="Cambria Math" panose="02040503050406030204" pitchFamily="18" charset="0"/>
                                </a:rPr>
                                <m:t>+</m:t>
                              </m:r>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𝐜</m:t>
                                  </m:r>
                                </m:e>
                                <m:sub>
                                  <m:r>
                                    <a:rPr lang="en-US" sz="1400" b="1" i="0">
                                      <a:latin typeface="Cambria Math" panose="02040503050406030204" pitchFamily="18" charset="0"/>
                                    </a:rPr>
                                    <m:t>𝟏</m:t>
                                  </m:r>
                                </m:sub>
                              </m:sSub>
                            </m:e>
                          </m:d>
                          <m:d>
                            <m:dPr>
                              <m:ctrlPr>
                                <a:rPr lang="en-US" sz="1400" b="1">
                                  <a:latin typeface="Cambria Math" panose="02040503050406030204" pitchFamily="18" charset="0"/>
                                </a:rPr>
                              </m:ctrlPr>
                            </m:dPr>
                            <m:e>
                              <m:r>
                                <a:rPr lang="en-US" sz="1400" b="1" i="0">
                                  <a:latin typeface="Cambria Math" panose="02040503050406030204" pitchFamily="18" charset="0"/>
                                </a:rPr>
                                <m:t>𝟐</m:t>
                              </m:r>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𝛔</m:t>
                                  </m:r>
                                </m:e>
                                <m:sub>
                                  <m:r>
                                    <a:rPr lang="en-US" sz="1400" b="1" i="0">
                                      <a:latin typeface="Cambria Math" panose="02040503050406030204" pitchFamily="18" charset="0"/>
                                    </a:rPr>
                                    <m:t>𝐩𝐫𝐞𝐝</m:t>
                                  </m:r>
                                  <m:r>
                                    <a:rPr lang="en-US" sz="1400" b="1" i="0">
                                      <a:latin typeface="Cambria Math" panose="02040503050406030204" pitchFamily="18" charset="0"/>
                                    </a:rPr>
                                    <m:t>,</m:t>
                                  </m:r>
                                  <m:r>
                                    <a:rPr lang="en-US" sz="1400" b="1" i="0">
                                      <a:latin typeface="Cambria Math" panose="02040503050406030204" pitchFamily="18" charset="0"/>
                                    </a:rPr>
                                    <m:t>𝐫𝐞𝐟</m:t>
                                  </m:r>
                                </m:sub>
                              </m:sSub>
                              <m:r>
                                <a:rPr lang="en-US" sz="1400" b="1" i="0">
                                  <a:latin typeface="Cambria Math" panose="02040503050406030204" pitchFamily="18" charset="0"/>
                                </a:rPr>
                                <m:t>+</m:t>
                              </m:r>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𝐜</m:t>
                                  </m:r>
                                </m:e>
                                <m:sub>
                                  <m:r>
                                    <a:rPr lang="en-US" sz="1400" b="1" i="0">
                                      <a:latin typeface="Cambria Math" panose="02040503050406030204" pitchFamily="18" charset="0"/>
                                    </a:rPr>
                                    <m:t>𝟐</m:t>
                                  </m:r>
                                </m:sub>
                              </m:sSub>
                            </m:e>
                          </m:d>
                        </m:num>
                        <m:den>
                          <m:d>
                            <m:dPr>
                              <m:ctrlPr>
                                <a:rPr lang="en-US" sz="1400" b="1">
                                  <a:solidFill>
                                    <a:srgbClr val="836967"/>
                                  </a:solidFill>
                                  <a:latin typeface="Cambria Math" panose="02040503050406030204" pitchFamily="18" charset="0"/>
                                </a:rPr>
                              </m:ctrlPr>
                            </m:dPr>
                            <m:e>
                              <m:sSubSup>
                                <m:sSubSupPr>
                                  <m:ctrlPr>
                                    <a:rPr lang="en-US" sz="1400" b="1">
                                      <a:solidFill>
                                        <a:srgbClr val="836967"/>
                                      </a:solidFill>
                                      <a:latin typeface="Cambria Math" panose="02040503050406030204" pitchFamily="18" charset="0"/>
                                    </a:rPr>
                                  </m:ctrlPr>
                                </m:sSubSupPr>
                                <m:e>
                                  <m:r>
                                    <a:rPr lang="en-US" sz="1400" b="1" i="0">
                                      <a:latin typeface="Cambria Math" panose="02040503050406030204" pitchFamily="18" charset="0"/>
                                    </a:rPr>
                                    <m:t>𝛍</m:t>
                                  </m:r>
                                </m:e>
                                <m:sub>
                                  <m:r>
                                    <a:rPr lang="en-US" sz="1400" b="1" i="0">
                                      <a:latin typeface="Cambria Math" panose="02040503050406030204" pitchFamily="18" charset="0"/>
                                    </a:rPr>
                                    <m:t>𝐩𝐫𝐞𝐝</m:t>
                                  </m:r>
                                </m:sub>
                                <m:sup>
                                  <m:r>
                                    <a:rPr lang="en-US" sz="1400" b="1" i="0">
                                      <a:latin typeface="Cambria Math" panose="02040503050406030204" pitchFamily="18" charset="0"/>
                                    </a:rPr>
                                    <m:t>𝟐</m:t>
                                  </m:r>
                                </m:sup>
                              </m:sSubSup>
                              <m:r>
                                <a:rPr lang="en-US" sz="1400" b="1" i="0">
                                  <a:latin typeface="Cambria Math" panose="02040503050406030204" pitchFamily="18" charset="0"/>
                                </a:rPr>
                                <m:t>+</m:t>
                              </m:r>
                              <m:sSubSup>
                                <m:sSubSupPr>
                                  <m:ctrlPr>
                                    <a:rPr lang="en-US" sz="1400" b="1">
                                      <a:solidFill>
                                        <a:srgbClr val="836967"/>
                                      </a:solidFill>
                                      <a:latin typeface="Cambria Math" panose="02040503050406030204" pitchFamily="18" charset="0"/>
                                    </a:rPr>
                                  </m:ctrlPr>
                                </m:sSubSupPr>
                                <m:e>
                                  <m:r>
                                    <a:rPr lang="en-US" sz="1400" b="1" i="0">
                                      <a:latin typeface="Cambria Math" panose="02040503050406030204" pitchFamily="18" charset="0"/>
                                    </a:rPr>
                                    <m:t>𝛍</m:t>
                                  </m:r>
                                </m:e>
                                <m:sub>
                                  <m:r>
                                    <a:rPr lang="en-US" sz="1400" b="1" i="0">
                                      <a:latin typeface="Cambria Math" panose="02040503050406030204" pitchFamily="18" charset="0"/>
                                    </a:rPr>
                                    <m:t>𝐫𝐞𝐟</m:t>
                                  </m:r>
                                </m:sub>
                                <m:sup>
                                  <m:r>
                                    <a:rPr lang="en-US" sz="1400" b="1" i="0">
                                      <a:latin typeface="Cambria Math" panose="02040503050406030204" pitchFamily="18" charset="0"/>
                                    </a:rPr>
                                    <m:t>𝟐</m:t>
                                  </m:r>
                                </m:sup>
                              </m:sSubSup>
                              <m:r>
                                <a:rPr lang="en-US" sz="1400" b="1" i="0">
                                  <a:latin typeface="Cambria Math" panose="02040503050406030204" pitchFamily="18" charset="0"/>
                                </a:rPr>
                                <m:t>+</m:t>
                              </m:r>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𝐜</m:t>
                                  </m:r>
                                </m:e>
                                <m:sub>
                                  <m:r>
                                    <a:rPr lang="en-US" sz="1400" b="1" i="0">
                                      <a:latin typeface="Cambria Math" panose="02040503050406030204" pitchFamily="18" charset="0"/>
                                    </a:rPr>
                                    <m:t>𝟏</m:t>
                                  </m:r>
                                </m:sub>
                              </m:sSub>
                            </m:e>
                          </m:d>
                          <m:d>
                            <m:dPr>
                              <m:ctrlPr>
                                <a:rPr lang="en-US" sz="1400" b="1">
                                  <a:latin typeface="Cambria Math" panose="02040503050406030204" pitchFamily="18" charset="0"/>
                                </a:rPr>
                              </m:ctrlPr>
                            </m:dPr>
                            <m:e>
                              <m:sSubSup>
                                <m:sSubSupPr>
                                  <m:ctrlPr>
                                    <a:rPr lang="en-US" sz="1400" b="1">
                                      <a:solidFill>
                                        <a:srgbClr val="836967"/>
                                      </a:solidFill>
                                      <a:latin typeface="Cambria Math" panose="02040503050406030204" pitchFamily="18" charset="0"/>
                                    </a:rPr>
                                  </m:ctrlPr>
                                </m:sSubSupPr>
                                <m:e>
                                  <m:r>
                                    <a:rPr lang="en-US" sz="1400" b="1" i="0">
                                      <a:latin typeface="Cambria Math" panose="02040503050406030204" pitchFamily="18" charset="0"/>
                                    </a:rPr>
                                    <m:t>𝛔</m:t>
                                  </m:r>
                                </m:e>
                                <m:sub>
                                  <m:r>
                                    <a:rPr lang="en-US" sz="1400" b="1" i="0">
                                      <a:latin typeface="Cambria Math" panose="02040503050406030204" pitchFamily="18" charset="0"/>
                                    </a:rPr>
                                    <m:t>𝐩𝐫𝐞𝐝</m:t>
                                  </m:r>
                                </m:sub>
                                <m:sup>
                                  <m:r>
                                    <a:rPr lang="en-US" sz="1400" b="1" i="0">
                                      <a:latin typeface="Cambria Math" panose="02040503050406030204" pitchFamily="18" charset="0"/>
                                    </a:rPr>
                                    <m:t>𝟐</m:t>
                                  </m:r>
                                </m:sup>
                              </m:sSubSup>
                              <m:r>
                                <a:rPr lang="en-US" sz="1400" b="1" i="0">
                                  <a:latin typeface="Cambria Math" panose="02040503050406030204" pitchFamily="18" charset="0"/>
                                </a:rPr>
                                <m:t>+</m:t>
                              </m:r>
                              <m:sSubSup>
                                <m:sSubSupPr>
                                  <m:ctrlPr>
                                    <a:rPr lang="en-US" sz="1400" b="1">
                                      <a:solidFill>
                                        <a:srgbClr val="836967"/>
                                      </a:solidFill>
                                      <a:latin typeface="Cambria Math" panose="02040503050406030204" pitchFamily="18" charset="0"/>
                                    </a:rPr>
                                  </m:ctrlPr>
                                </m:sSubSupPr>
                                <m:e>
                                  <m:r>
                                    <a:rPr lang="en-US" sz="1400" b="1" i="0">
                                      <a:latin typeface="Cambria Math" panose="02040503050406030204" pitchFamily="18" charset="0"/>
                                    </a:rPr>
                                    <m:t>𝛔</m:t>
                                  </m:r>
                                </m:e>
                                <m:sub>
                                  <m:r>
                                    <a:rPr lang="en-US" sz="1400" b="1" i="0">
                                      <a:latin typeface="Cambria Math" panose="02040503050406030204" pitchFamily="18" charset="0"/>
                                    </a:rPr>
                                    <m:t>𝐫𝐞𝐟</m:t>
                                  </m:r>
                                </m:sub>
                                <m:sup>
                                  <m:r>
                                    <a:rPr lang="en-US" sz="1400" b="1" i="0">
                                      <a:latin typeface="Cambria Math" panose="02040503050406030204" pitchFamily="18" charset="0"/>
                                    </a:rPr>
                                    <m:t>𝟐</m:t>
                                  </m:r>
                                </m:sup>
                              </m:sSubSup>
                              <m:r>
                                <a:rPr lang="en-US" sz="1400" b="1" i="0">
                                  <a:latin typeface="Cambria Math" panose="02040503050406030204" pitchFamily="18" charset="0"/>
                                </a:rPr>
                                <m:t>+</m:t>
                              </m:r>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𝐜</m:t>
                                  </m:r>
                                </m:e>
                                <m:sub>
                                  <m:r>
                                    <a:rPr lang="en-US" sz="1400" b="1" i="0">
                                      <a:latin typeface="Cambria Math" panose="02040503050406030204" pitchFamily="18" charset="0"/>
                                    </a:rPr>
                                    <m:t>𝟐</m:t>
                                  </m:r>
                                </m:sub>
                              </m:sSub>
                            </m:e>
                          </m:d>
                        </m:den>
                      </m:f>
                    </m:oMath>
                  </m:oMathPara>
                </a14:m>
                <a:endParaRPr lang="en-US" sz="1400" b="1" dirty="0">
                  <a:latin typeface="Arial" panose="020B0604020202020204" pitchFamily="34" charset="0"/>
                  <a:cs typeface="Arial" panose="020B0604020202020204" pitchFamily="34" charset="0"/>
                </a:endParaRPr>
              </a:p>
            </p:txBody>
          </p:sp>
        </mc:Choice>
        <mc:Fallback>
          <p:sp>
            <p:nvSpPr>
              <p:cNvPr id="18" name="TextBox 17">
                <a:extLst>
                  <a:ext uri="{FF2B5EF4-FFF2-40B4-BE49-F238E27FC236}">
                    <a16:creationId xmlns:a16="http://schemas.microsoft.com/office/drawing/2014/main" id="{91D690BB-4698-77CF-16D3-F2BB5E576B78}"/>
                  </a:ext>
                </a:extLst>
              </p:cNvPr>
              <p:cNvSpPr txBox="1">
                <a:spLocks noRot="1" noChangeAspect="1" noMove="1" noResize="1" noEditPoints="1" noAdjustHandles="1" noChangeArrowheads="1" noChangeShapeType="1" noTextEdit="1"/>
              </p:cNvSpPr>
              <p:nvPr/>
            </p:nvSpPr>
            <p:spPr>
              <a:xfrm>
                <a:off x="4876796" y="4503749"/>
                <a:ext cx="6290782" cy="69685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6A2BAF5-B694-C6F0-8EDB-E5A21D14BDE4}"/>
                  </a:ext>
                </a:extLst>
              </p:cNvPr>
              <p:cNvSpPr txBox="1"/>
              <p:nvPr/>
            </p:nvSpPr>
            <p:spPr>
              <a:xfrm>
                <a:off x="1140059" y="2713726"/>
                <a:ext cx="3635144" cy="529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𝐌𝐄</m:t>
                      </m:r>
                      <m:r>
                        <a:rPr lang="en-US" sz="1400" b="1" i="0">
                          <a:latin typeface="Cambria Math" panose="02040503050406030204" pitchFamily="18" charset="0"/>
                        </a:rPr>
                        <m:t>= </m:t>
                      </m:r>
                      <m:f>
                        <m:fPr>
                          <m:ctrlPr>
                            <a:rPr lang="en-US" sz="1400" b="1">
                              <a:solidFill>
                                <a:srgbClr val="836967"/>
                              </a:solidFill>
                              <a:latin typeface="Cambria Math" panose="02040503050406030204" pitchFamily="18" charset="0"/>
                            </a:rPr>
                          </m:ctrlPr>
                        </m:fPr>
                        <m:num>
                          <m:r>
                            <a:rPr lang="en-US" sz="1400" b="1" i="0">
                              <a:latin typeface="Cambria Math" panose="02040503050406030204" pitchFamily="18" charset="0"/>
                            </a:rPr>
                            <m:t>𝟏</m:t>
                          </m:r>
                        </m:num>
                        <m:den>
                          <m:r>
                            <a:rPr lang="en-US" sz="1400" b="1" i="0">
                              <a:latin typeface="Cambria Math" panose="02040503050406030204" pitchFamily="18" charset="0"/>
                            </a:rPr>
                            <m:t>𝐭𝐨𝐭</m:t>
                          </m:r>
                        </m:den>
                      </m:f>
                      <m:r>
                        <a:rPr lang="en-US" sz="1400" b="1" i="0">
                          <a:latin typeface="Cambria Math" panose="02040503050406030204" pitchFamily="18" charset="0"/>
                        </a:rPr>
                        <m:t> </m:t>
                      </m:r>
                      <m:nary>
                        <m:naryPr>
                          <m:chr m:val="∑"/>
                          <m:limLoc m:val="subSup"/>
                          <m:ctrlPr>
                            <a:rPr lang="en-US" sz="1400" b="1">
                              <a:latin typeface="Cambria Math" panose="02040503050406030204" pitchFamily="18" charset="0"/>
                            </a:rPr>
                          </m:ctrlPr>
                        </m:naryPr>
                        <m:sub>
                          <m:r>
                            <a:rPr lang="en-US" sz="1400" b="1" i="0">
                              <a:latin typeface="Cambria Math" panose="02040503050406030204" pitchFamily="18" charset="0"/>
                            </a:rPr>
                            <m:t>𝐯</m:t>
                          </m:r>
                          <m:r>
                            <a:rPr lang="en-US" sz="1400" b="1" i="0">
                              <a:latin typeface="Cambria Math" panose="02040503050406030204" pitchFamily="18" charset="0"/>
                            </a:rPr>
                            <m:t>=</m:t>
                          </m:r>
                          <m:r>
                            <a:rPr lang="en-US" sz="1400" b="1" i="0">
                              <a:latin typeface="Cambria Math" panose="02040503050406030204" pitchFamily="18" charset="0"/>
                            </a:rPr>
                            <m:t>𝟏</m:t>
                          </m:r>
                        </m:sub>
                        <m:sup>
                          <m:r>
                            <a:rPr lang="en-US" sz="1400" b="1" i="0">
                              <a:latin typeface="Cambria Math" panose="02040503050406030204" pitchFamily="18" charset="0"/>
                            </a:rPr>
                            <m:t>𝐭𝐨𝐭</m:t>
                          </m:r>
                        </m:sup>
                        <m:e>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𝐩𝐫𝐞𝐝</m:t>
                              </m:r>
                            </m:sub>
                          </m:sSub>
                          <m:d>
                            <m:dPr>
                              <m:ctrlPr>
                                <a:rPr lang="en-US" sz="1400" b="1">
                                  <a:solidFill>
                                    <a:srgbClr val="836967"/>
                                  </a:solidFill>
                                  <a:latin typeface="Cambria Math" panose="02040503050406030204" pitchFamily="18" charset="0"/>
                                </a:rPr>
                              </m:ctrlPr>
                            </m:dPr>
                            <m:e>
                              <m:r>
                                <a:rPr lang="en-US" sz="1400" b="1" i="0">
                                  <a:latin typeface="Cambria Math" panose="02040503050406030204" pitchFamily="18" charset="0"/>
                                </a:rPr>
                                <m:t>𝐯</m:t>
                              </m:r>
                            </m:e>
                          </m:d>
                          <m:r>
                            <a:rPr lang="en-US" sz="1400" b="1" i="0">
                              <a:latin typeface="Cambria Math" panose="02040503050406030204" pitchFamily="18" charset="0"/>
                            </a:rPr>
                            <m:t>− </m:t>
                          </m:r>
                          <m:sSub>
                            <m:sSubPr>
                              <m:ctrlPr>
                                <a:rPr lang="en-US" sz="1400" b="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d>
                            <m:dPr>
                              <m:ctrlPr>
                                <a:rPr lang="en-US" sz="1400" b="1">
                                  <a:solidFill>
                                    <a:srgbClr val="836967"/>
                                  </a:solidFill>
                                  <a:latin typeface="Cambria Math" panose="02040503050406030204" pitchFamily="18" charset="0"/>
                                </a:rPr>
                              </m:ctrlPr>
                            </m:dPr>
                            <m:e>
                              <m:r>
                                <a:rPr lang="en-US" sz="1400" b="1" i="0">
                                  <a:latin typeface="Cambria Math" panose="02040503050406030204" pitchFamily="18" charset="0"/>
                                </a:rPr>
                                <m:t>𝐯</m:t>
                              </m:r>
                            </m:e>
                          </m:d>
                          <m:r>
                            <a:rPr lang="en-US" sz="1400" b="1" i="0">
                              <a:latin typeface="Cambria Math" panose="02040503050406030204" pitchFamily="18" charset="0"/>
                            </a:rPr>
                            <m:t> </m:t>
                          </m:r>
                        </m:e>
                      </m:nary>
                    </m:oMath>
                  </m:oMathPara>
                </a14:m>
                <a:endParaRPr lang="en-US" sz="1400" b="1" dirty="0">
                  <a:latin typeface="Arial" panose="020B060402020202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F6A2BAF5-B694-C6F0-8EDB-E5A21D14BDE4}"/>
                  </a:ext>
                </a:extLst>
              </p:cNvPr>
              <p:cNvSpPr txBox="1">
                <a:spLocks noRot="1" noChangeAspect="1" noMove="1" noResize="1" noEditPoints="1" noAdjustHandles="1" noChangeArrowheads="1" noChangeShapeType="1" noTextEdit="1"/>
              </p:cNvSpPr>
              <p:nvPr/>
            </p:nvSpPr>
            <p:spPr>
              <a:xfrm>
                <a:off x="1140059" y="2713726"/>
                <a:ext cx="3635144" cy="529697"/>
              </a:xfrm>
              <a:prstGeom prst="rect">
                <a:avLst/>
              </a:prstGeom>
              <a:blipFill>
                <a:blip r:embed="rId8"/>
                <a:stretch>
                  <a:fillRect t="-135632" b="-208046"/>
                </a:stretch>
              </a:blipFill>
            </p:spPr>
            <p:txBody>
              <a:bodyPr/>
              <a:lstStyle/>
              <a:p>
                <a:r>
                  <a:rPr lang="en-US">
                    <a:noFill/>
                  </a:rPr>
                  <a:t> </a:t>
                </a:r>
              </a:p>
            </p:txBody>
          </p:sp>
        </mc:Fallback>
      </mc:AlternateContent>
    </p:spTree>
    <p:extLst>
      <p:ext uri="{BB962C8B-B14F-4D97-AF65-F5344CB8AC3E}">
        <p14:creationId xmlns:p14="http://schemas.microsoft.com/office/powerpoint/2010/main" val="139683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3000"/>
                            </p:stCondLst>
                            <p:childTnLst>
                              <p:par>
                                <p:cTn id="13" presetID="10" presetClass="entr" presetSubtype="0" fill="hold" grpId="0" nodeType="after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4500"/>
                            </p:stCondLst>
                            <p:childTnLst>
                              <p:par>
                                <p:cTn id="17" presetID="10" presetClass="entr" presetSubtype="0" fill="hold" grpId="0" nodeType="afterEffect">
                                  <p:stCondLst>
                                    <p:cond delay="1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6000"/>
                            </p:stCondLst>
                            <p:childTnLst>
                              <p:par>
                                <p:cTn id="21" presetID="10" presetClass="entr" presetSubtype="0" fill="hold" grpId="0" nodeType="afterEffect">
                                  <p:stCondLst>
                                    <p:cond delay="10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7500"/>
                            </p:stCondLst>
                            <p:childTnLst>
                              <p:par>
                                <p:cTn id="25" presetID="10" presetClass="entr" presetSubtype="0" fill="hold" grpId="0" nodeType="after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6" grpId="0"/>
      <p:bldP spid="1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19</a:t>
            </a:fld>
            <a:endParaRPr lang="en-US" dirty="0">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rgbClr val="7030A0"/>
                </a:solidFill>
                <a:latin typeface="Arial" panose="020B0604020202020204" pitchFamily="34" charset="0"/>
                <a:cs typeface="Arial" panose="020B0604020202020204" pitchFamily="34" charset="0"/>
              </a:rPr>
              <a:t>	Results</a:t>
            </a:r>
            <a:endParaRPr lang="en-US" sz="48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997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1514114-3A90-2C06-A251-31BB825850DC}"/>
              </a:ext>
            </a:extLst>
          </p:cNvPr>
          <p:cNvSpPr>
            <a:spLocks noGrp="1"/>
          </p:cNvSpPr>
          <p:nvPr>
            <p:ph type="title"/>
          </p:nvPr>
        </p:nvSpPr>
        <p:spPr/>
        <p:txBody>
          <a:bodyPr>
            <a:normAutofit fontScale="90000"/>
          </a:bodyPr>
          <a:lstStyle/>
          <a:p>
            <a:pPr algn="l" eaLnBrk="1" hangingPunct="1"/>
            <a:r>
              <a:rPr lang="en-US" sz="4000" dirty="0"/>
              <a:t>PET Attenuation and Scatter Correction (ASC)</a:t>
            </a:r>
            <a:endParaRPr lang="fr-FR" altLang="zh-CN" sz="4000" dirty="0"/>
          </a:p>
        </p:txBody>
      </p:sp>
      <p:sp>
        <p:nvSpPr>
          <p:cNvPr id="5" name="Content Placeholder 4">
            <a:extLst>
              <a:ext uri="{FF2B5EF4-FFF2-40B4-BE49-F238E27FC236}">
                <a16:creationId xmlns:a16="http://schemas.microsoft.com/office/drawing/2014/main" id="{97BD626A-A76F-4735-3479-72DA5D33C1B3}"/>
              </a:ext>
            </a:extLst>
          </p:cNvPr>
          <p:cNvSpPr>
            <a:spLocks noGrp="1"/>
          </p:cNvSpPr>
          <p:nvPr>
            <p:ph idx="1"/>
          </p:nvPr>
        </p:nvSpPr>
        <p:spPr>
          <a:xfrm>
            <a:off x="1115568" y="2195195"/>
            <a:ext cx="3636213" cy="3694176"/>
          </a:xfrm>
        </p:spPr>
        <p:txBody>
          <a:bodyPr>
            <a:normAutofit fontScale="62500" lnSpcReduction="20000"/>
          </a:bodyPr>
          <a:lstStyle/>
          <a:p>
            <a:pPr algn="just"/>
            <a:endParaRPr lang="en-US" sz="3200" dirty="0">
              <a:solidFill>
                <a:srgbClr val="FF0000"/>
              </a:solidFill>
              <a:latin typeface="Arial" panose="020B0604020202020204" pitchFamily="34" charset="0"/>
              <a:cs typeface="Arial" panose="020B0604020202020204" pitchFamily="34" charset="0"/>
            </a:endParaRPr>
          </a:p>
          <a:p>
            <a:pPr algn="just"/>
            <a:r>
              <a:rPr lang="en-US" sz="3200" dirty="0">
                <a:solidFill>
                  <a:srgbClr val="7030A0"/>
                </a:solidFill>
                <a:latin typeface="Arial" panose="020B0604020202020204" pitchFamily="34" charset="0"/>
                <a:cs typeface="Arial" panose="020B0604020202020204" pitchFamily="34" charset="0"/>
              </a:rPr>
              <a:t>Attenuation correction </a:t>
            </a:r>
            <a:r>
              <a:rPr lang="en-US" sz="3200" dirty="0">
                <a:solidFill>
                  <a:srgbClr val="FF0000"/>
                </a:solidFill>
                <a:latin typeface="Arial" panose="020B0604020202020204" pitchFamily="34" charset="0"/>
                <a:cs typeface="Arial" panose="020B0604020202020204" pitchFamily="34" charset="0"/>
              </a:rPr>
              <a:t>(AC) </a:t>
            </a:r>
            <a:r>
              <a:rPr lang="en-US" sz="3200" dirty="0">
                <a:solidFill>
                  <a:schemeClr val="bg1"/>
                </a:solidFill>
                <a:latin typeface="Arial" panose="020B0604020202020204" pitchFamily="34" charset="0"/>
                <a:cs typeface="Arial" panose="020B0604020202020204" pitchFamily="34" charset="0"/>
              </a:rPr>
              <a:t>of </a:t>
            </a:r>
            <a:r>
              <a:rPr lang="en-US" dirty="0">
                <a:latin typeface="Arial" panose="020B0604020202020204" pitchFamily="34" charset="0"/>
                <a:cs typeface="Arial" panose="020B0604020202020204" pitchFamily="34" charset="0"/>
              </a:rPr>
              <a:t>annihilation photons along lines of response (LOR) in the patient body is another critical step</a:t>
            </a:r>
            <a:endParaRPr lang="en-US" sz="3200" dirty="0">
              <a:solidFill>
                <a:schemeClr val="bg1"/>
              </a:solidFill>
              <a:latin typeface="Arial" panose="020B0604020202020204" pitchFamily="34" charset="0"/>
              <a:cs typeface="Arial" panose="020B0604020202020204" pitchFamily="34" charset="0"/>
            </a:endParaRPr>
          </a:p>
          <a:p>
            <a:pPr algn="just"/>
            <a:endParaRPr lang="en-US" sz="3200" dirty="0">
              <a:solidFill>
                <a:srgbClr val="7030A0"/>
              </a:solidFill>
              <a:latin typeface="Arial" panose="020B0604020202020204" pitchFamily="34" charset="0"/>
              <a:cs typeface="Arial" panose="020B0604020202020204" pitchFamily="34" charset="0"/>
            </a:endParaRPr>
          </a:p>
          <a:p>
            <a:pPr algn="just"/>
            <a:r>
              <a:rPr lang="en-US" sz="3200" dirty="0">
                <a:solidFill>
                  <a:srgbClr val="7030A0"/>
                </a:solidFill>
                <a:latin typeface="Arial" panose="020B0604020202020204" pitchFamily="34" charset="0"/>
                <a:cs typeface="Arial" panose="020B0604020202020204" pitchFamily="34" charset="0"/>
              </a:rPr>
              <a:t>Scatter correction </a:t>
            </a:r>
            <a:r>
              <a:rPr lang="en-US" sz="3200" dirty="0">
                <a:solidFill>
                  <a:srgbClr val="FF0000"/>
                </a:solidFill>
                <a:latin typeface="Arial" panose="020B0604020202020204" pitchFamily="34" charset="0"/>
                <a:cs typeface="Arial" panose="020B0604020202020204" pitchFamily="34" charset="0"/>
              </a:rPr>
              <a:t>(SC) </a:t>
            </a:r>
            <a:r>
              <a:rPr lang="en-US" sz="3200" dirty="0">
                <a:solidFill>
                  <a:schemeClr val="bg1"/>
                </a:solidFill>
                <a:latin typeface="Arial" panose="020B0604020202020204" pitchFamily="34" charset="0"/>
                <a:cs typeface="Arial" panose="020B0604020202020204" pitchFamily="34" charset="0"/>
              </a:rPr>
              <a:t>of </a:t>
            </a:r>
            <a:r>
              <a:rPr lang="en-US" dirty="0">
                <a:latin typeface="Arial" panose="020B0604020202020204" pitchFamily="34" charset="0"/>
                <a:cs typeface="Arial" panose="020B0604020202020204" pitchFamily="34" charset="0"/>
              </a:rPr>
              <a:t>Compton scattered photons, which can result in mis-allocation of the annihilated photons, is crucial</a:t>
            </a:r>
          </a:p>
          <a:p>
            <a:pPr algn="just"/>
            <a:endParaRPr lang="en-SZ" sz="3200" dirty="0">
              <a:latin typeface="Arial" panose="020B0604020202020204" pitchFamily="34" charset="0"/>
              <a:cs typeface="Arial" panose="020B0604020202020204" pitchFamily="34" charset="0"/>
            </a:endParaRPr>
          </a:p>
          <a:p>
            <a:pPr algn="just"/>
            <a:endParaRPr lang="en-SZ" sz="3200" dirty="0">
              <a:solidFill>
                <a:schemeClr val="bg1"/>
              </a:solidFill>
              <a:latin typeface="Arial" panose="020B0604020202020204" pitchFamily="34" charset="0"/>
              <a:cs typeface="Arial" panose="020B0604020202020204" pitchFamily="34" charset="0"/>
            </a:endParaRPr>
          </a:p>
          <a:p>
            <a:endParaRPr lang="en-NL"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A2298514-993F-0C71-9B28-D35A1E7A1F3B}"/>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9862689-EAE4-4970-20B5-F05342BE8537}"/>
              </a:ext>
            </a:extLst>
          </p:cNvPr>
          <p:cNvSpPr>
            <a:spLocks noChangeArrowheads="1"/>
          </p:cNvSpPr>
          <p:nvPr/>
        </p:nvSpPr>
        <p:spPr bwMode="auto">
          <a:xfrm>
            <a:off x="575094" y="280443"/>
            <a:ext cx="115363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fr-FR"/>
            </a:defPPr>
            <a:lvl1pPr algn="ctr" rtl="0" eaLnBrk="0" fontAlgn="base" hangingPunct="0">
              <a:spcBef>
                <a:spcPct val="0"/>
              </a:spcBef>
              <a:spcAft>
                <a:spcPct val="0"/>
              </a:spcAft>
              <a:defRPr sz="3200" kern="1200">
                <a:solidFill>
                  <a:schemeClr val="tx1"/>
                </a:solidFill>
                <a:latin typeface="Arial" charset="0"/>
                <a:ea typeface="+mn-ea"/>
                <a:cs typeface="+mn-cs"/>
              </a:defRPr>
            </a:lvl1pPr>
            <a:lvl2pPr marL="457200" algn="ctr" rtl="0" eaLnBrk="0" fontAlgn="base" hangingPunct="0">
              <a:spcBef>
                <a:spcPct val="0"/>
              </a:spcBef>
              <a:spcAft>
                <a:spcPct val="0"/>
              </a:spcAft>
              <a:defRPr sz="3200" kern="1200">
                <a:solidFill>
                  <a:schemeClr val="tx1"/>
                </a:solidFill>
                <a:latin typeface="Arial" charset="0"/>
                <a:ea typeface="+mn-ea"/>
                <a:cs typeface="+mn-cs"/>
              </a:defRPr>
            </a:lvl2pPr>
            <a:lvl3pPr marL="914400" algn="ctr" rtl="0" eaLnBrk="0" fontAlgn="base" hangingPunct="0">
              <a:spcBef>
                <a:spcPct val="0"/>
              </a:spcBef>
              <a:spcAft>
                <a:spcPct val="0"/>
              </a:spcAft>
              <a:defRPr sz="3200" kern="1200">
                <a:solidFill>
                  <a:schemeClr val="tx1"/>
                </a:solidFill>
                <a:latin typeface="Arial" charset="0"/>
                <a:ea typeface="+mn-ea"/>
                <a:cs typeface="+mn-cs"/>
              </a:defRPr>
            </a:lvl3pPr>
            <a:lvl4pPr marL="1371600" algn="ctr" rtl="0" eaLnBrk="0" fontAlgn="base" hangingPunct="0">
              <a:spcBef>
                <a:spcPct val="0"/>
              </a:spcBef>
              <a:spcAft>
                <a:spcPct val="0"/>
              </a:spcAft>
              <a:defRPr sz="3200" kern="1200">
                <a:solidFill>
                  <a:schemeClr val="tx1"/>
                </a:solidFill>
                <a:latin typeface="Arial" charset="0"/>
                <a:ea typeface="+mn-ea"/>
                <a:cs typeface="+mn-cs"/>
              </a:defRPr>
            </a:lvl4pPr>
            <a:lvl5pPr marL="1828800" algn="ctr"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a:lstStyle>
          <a:p>
            <a:pPr algn="l" eaLnBrk="1" hangingPunct="1"/>
            <a:endParaRPr lang="fr-FR" altLang="zh-CN" sz="4000" dirty="0">
              <a:latin typeface="Arial" panose="020B0604020202020204" pitchFamily="34" charset="0"/>
              <a:ea typeface="+mj-ea"/>
              <a:cs typeface="Arial" panose="020B0604020202020204" pitchFamily="34" charset="0"/>
            </a:endParaRPr>
          </a:p>
        </p:txBody>
      </p:sp>
      <p:pic>
        <p:nvPicPr>
          <p:cNvPr id="33" name="Picture 32" descr="A baby with buttons and a blue and red button&#10;&#10;Description automatically generated">
            <a:extLst>
              <a:ext uri="{FF2B5EF4-FFF2-40B4-BE49-F238E27FC236}">
                <a16:creationId xmlns:a16="http://schemas.microsoft.com/office/drawing/2014/main" id="{A28A8EE0-D4AB-B0F7-AEEC-15DD16F73BA0}"/>
              </a:ext>
            </a:extLst>
          </p:cNvPr>
          <p:cNvPicPr>
            <a:picLocks noChangeAspect="1"/>
          </p:cNvPicPr>
          <p:nvPr/>
        </p:nvPicPr>
        <p:blipFill>
          <a:blip r:embed="rId3"/>
          <a:stretch>
            <a:fillRect/>
          </a:stretch>
        </p:blipFill>
        <p:spPr>
          <a:xfrm>
            <a:off x="6037942" y="1618542"/>
            <a:ext cx="3925915" cy="3925915"/>
          </a:xfrm>
          <a:prstGeom prst="rect">
            <a:avLst/>
          </a:prstGeom>
        </p:spPr>
      </p:pic>
    </p:spTree>
    <p:extLst>
      <p:ext uri="{BB962C8B-B14F-4D97-AF65-F5344CB8AC3E}">
        <p14:creationId xmlns:p14="http://schemas.microsoft.com/office/powerpoint/2010/main" val="389755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800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800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129D-466B-2B93-9C12-ED0F81512973}"/>
              </a:ext>
            </a:extLst>
          </p:cNvPr>
          <p:cNvSpPr>
            <a:spLocks noGrp="1"/>
          </p:cNvSpPr>
          <p:nvPr>
            <p:ph type="title"/>
          </p:nvPr>
        </p:nvSpPr>
        <p:spPr/>
        <p:txBody>
          <a:bodyPr/>
          <a:lstStyle/>
          <a:p>
            <a:r>
              <a:rPr lang="en-US" baseline="30000" dirty="0"/>
              <a:t>68</a:t>
            </a:r>
            <a:r>
              <a:rPr lang="en-US" sz="3200" dirty="0"/>
              <a:t>Ga-PET</a:t>
            </a:r>
            <a:endParaRPr lang="en-US" dirty="0"/>
          </a:p>
        </p:txBody>
      </p:sp>
      <p:sp>
        <p:nvSpPr>
          <p:cNvPr id="5" name="Slide Number Placeholder 4">
            <a:extLst>
              <a:ext uri="{FF2B5EF4-FFF2-40B4-BE49-F238E27FC236}">
                <a16:creationId xmlns:a16="http://schemas.microsoft.com/office/drawing/2014/main" id="{33BA2C56-730D-46DB-6569-00367B626F84}"/>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20</a:t>
            </a:fld>
            <a:endParaRPr lang="en-US"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67CA9A9-DEAD-9CCA-F2AB-174F7DCBA15B}"/>
              </a:ext>
            </a:extLst>
          </p:cNvPr>
          <p:cNvPicPr>
            <a:picLocks noChangeAspect="1"/>
          </p:cNvPicPr>
          <p:nvPr/>
        </p:nvPicPr>
        <p:blipFill rotWithShape="1">
          <a:blip r:embed="rId3"/>
          <a:srcRect l="13225" r="14180" b="5174"/>
          <a:stretch/>
        </p:blipFill>
        <p:spPr>
          <a:xfrm>
            <a:off x="3802743" y="915062"/>
            <a:ext cx="5515429" cy="5806413"/>
          </a:xfrm>
          <a:prstGeom prst="rect">
            <a:avLst/>
          </a:prstGeom>
        </p:spPr>
      </p:pic>
    </p:spTree>
    <p:extLst>
      <p:ext uri="{BB962C8B-B14F-4D97-AF65-F5344CB8AC3E}">
        <p14:creationId xmlns:p14="http://schemas.microsoft.com/office/powerpoint/2010/main" val="2170633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EE44-0827-5251-4B37-7DBDCF2DA4BC}"/>
              </a:ext>
            </a:extLst>
          </p:cNvPr>
          <p:cNvSpPr>
            <a:spLocks noGrp="1"/>
          </p:cNvSpPr>
          <p:nvPr>
            <p:ph type="title"/>
          </p:nvPr>
        </p:nvSpPr>
        <p:spPr/>
        <p:txBody>
          <a:bodyPr/>
          <a:lstStyle/>
          <a:p>
            <a:r>
              <a:rPr lang="en-US" baseline="30000" dirty="0"/>
              <a:t>68</a:t>
            </a:r>
            <a:r>
              <a:rPr lang="en-US" sz="3200" dirty="0"/>
              <a:t>Ga-PET</a:t>
            </a:r>
            <a:endParaRPr lang="en-US" dirty="0"/>
          </a:p>
        </p:txBody>
      </p:sp>
      <p:sp>
        <p:nvSpPr>
          <p:cNvPr id="4" name="Slide Number Placeholder 3">
            <a:extLst>
              <a:ext uri="{FF2B5EF4-FFF2-40B4-BE49-F238E27FC236}">
                <a16:creationId xmlns:a16="http://schemas.microsoft.com/office/drawing/2014/main" id="{0FEE0086-EA40-320E-A97D-8E7ECFCEFA5E}"/>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21</a:t>
            </a:fld>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BEFF46E8-10FC-AA1E-ABB3-050A7CE05AC1}"/>
              </a:ext>
            </a:extLst>
          </p:cNvPr>
          <p:cNvPicPr>
            <a:picLocks noChangeAspect="1"/>
          </p:cNvPicPr>
          <p:nvPr/>
        </p:nvPicPr>
        <p:blipFill>
          <a:blip r:embed="rId3"/>
          <a:stretch>
            <a:fillRect/>
          </a:stretch>
        </p:blipFill>
        <p:spPr>
          <a:xfrm>
            <a:off x="3988940" y="1511542"/>
            <a:ext cx="5400000" cy="2387755"/>
          </a:xfrm>
          <a:prstGeom prst="rect">
            <a:avLst/>
          </a:prstGeom>
        </p:spPr>
      </p:pic>
      <p:pic>
        <p:nvPicPr>
          <p:cNvPr id="13" name="Picture 12">
            <a:extLst>
              <a:ext uri="{FF2B5EF4-FFF2-40B4-BE49-F238E27FC236}">
                <a16:creationId xmlns:a16="http://schemas.microsoft.com/office/drawing/2014/main" id="{F966B3CD-CD0D-F47C-E9B6-3278593B88AC}"/>
              </a:ext>
            </a:extLst>
          </p:cNvPr>
          <p:cNvPicPr>
            <a:picLocks noChangeAspect="1"/>
          </p:cNvPicPr>
          <p:nvPr/>
        </p:nvPicPr>
        <p:blipFill>
          <a:blip r:embed="rId4"/>
          <a:stretch>
            <a:fillRect/>
          </a:stretch>
        </p:blipFill>
        <p:spPr>
          <a:xfrm>
            <a:off x="3988940" y="3935907"/>
            <a:ext cx="5400000" cy="2387755"/>
          </a:xfrm>
          <a:prstGeom prst="rect">
            <a:avLst/>
          </a:prstGeom>
        </p:spPr>
      </p:pic>
    </p:spTree>
    <p:extLst>
      <p:ext uri="{BB962C8B-B14F-4D97-AF65-F5344CB8AC3E}">
        <p14:creationId xmlns:p14="http://schemas.microsoft.com/office/powerpoint/2010/main" val="2745140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A1165-7CCC-926D-4C1C-C27243767EDF}"/>
              </a:ext>
            </a:extLst>
          </p:cNvPr>
          <p:cNvSpPr>
            <a:spLocks noGrp="1"/>
          </p:cNvSpPr>
          <p:nvPr>
            <p:ph type="title"/>
          </p:nvPr>
        </p:nvSpPr>
        <p:spPr/>
        <p:txBody>
          <a:bodyPr/>
          <a:lstStyle/>
          <a:p>
            <a:r>
              <a:rPr lang="en-US" baseline="30000" dirty="0"/>
              <a:t>18</a:t>
            </a:r>
            <a:r>
              <a:rPr lang="en-US" dirty="0"/>
              <a:t>F-FDG</a:t>
            </a:r>
          </a:p>
        </p:txBody>
      </p:sp>
      <p:sp>
        <p:nvSpPr>
          <p:cNvPr id="4" name="Slide Number Placeholder 3">
            <a:extLst>
              <a:ext uri="{FF2B5EF4-FFF2-40B4-BE49-F238E27FC236}">
                <a16:creationId xmlns:a16="http://schemas.microsoft.com/office/drawing/2014/main" id="{17240165-678B-A816-1AB0-86846815793A}"/>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22</a:t>
            </a:fld>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9B69718-D06F-339F-9D2A-8D37DDBAA077}"/>
              </a:ext>
            </a:extLst>
          </p:cNvPr>
          <p:cNvPicPr>
            <a:picLocks noChangeAspect="1"/>
          </p:cNvPicPr>
          <p:nvPr/>
        </p:nvPicPr>
        <p:blipFill rotWithShape="1">
          <a:blip r:embed="rId3"/>
          <a:srcRect l="10015" r="10122" b="5443"/>
          <a:stretch/>
        </p:blipFill>
        <p:spPr>
          <a:xfrm>
            <a:off x="3860801" y="622753"/>
            <a:ext cx="5435600" cy="6098722"/>
          </a:xfrm>
          <a:prstGeom prst="rect">
            <a:avLst/>
          </a:prstGeom>
        </p:spPr>
      </p:pic>
    </p:spTree>
    <p:extLst>
      <p:ext uri="{BB962C8B-B14F-4D97-AF65-F5344CB8AC3E}">
        <p14:creationId xmlns:p14="http://schemas.microsoft.com/office/powerpoint/2010/main" val="883199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452A6-8E3B-B07B-6BD4-EB6CFE43A71B}"/>
              </a:ext>
            </a:extLst>
          </p:cNvPr>
          <p:cNvSpPr>
            <a:spLocks noGrp="1"/>
          </p:cNvSpPr>
          <p:nvPr>
            <p:ph type="title"/>
          </p:nvPr>
        </p:nvSpPr>
        <p:spPr/>
        <p:txBody>
          <a:bodyPr/>
          <a:lstStyle/>
          <a:p>
            <a:r>
              <a:rPr lang="en-US" baseline="30000" dirty="0"/>
              <a:t>18</a:t>
            </a:r>
            <a:r>
              <a:rPr lang="en-US" dirty="0"/>
              <a:t>F-FDG</a:t>
            </a:r>
          </a:p>
        </p:txBody>
      </p:sp>
      <p:sp>
        <p:nvSpPr>
          <p:cNvPr id="4" name="Slide Number Placeholder 3">
            <a:extLst>
              <a:ext uri="{FF2B5EF4-FFF2-40B4-BE49-F238E27FC236}">
                <a16:creationId xmlns:a16="http://schemas.microsoft.com/office/drawing/2014/main" id="{74759A40-FA08-5958-29BC-AC4B91F37B79}"/>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23</a:t>
            </a:fld>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A4588013-22B4-1743-ABEF-8B8CB73819A5}"/>
              </a:ext>
            </a:extLst>
          </p:cNvPr>
          <p:cNvPicPr>
            <a:picLocks noChangeAspect="1"/>
          </p:cNvPicPr>
          <p:nvPr/>
        </p:nvPicPr>
        <p:blipFill>
          <a:blip r:embed="rId3"/>
          <a:stretch>
            <a:fillRect/>
          </a:stretch>
        </p:blipFill>
        <p:spPr>
          <a:xfrm>
            <a:off x="3782332" y="1400735"/>
            <a:ext cx="5400000" cy="2387755"/>
          </a:xfrm>
          <a:prstGeom prst="rect">
            <a:avLst/>
          </a:prstGeom>
        </p:spPr>
      </p:pic>
      <p:pic>
        <p:nvPicPr>
          <p:cNvPr id="13" name="Picture 12">
            <a:extLst>
              <a:ext uri="{FF2B5EF4-FFF2-40B4-BE49-F238E27FC236}">
                <a16:creationId xmlns:a16="http://schemas.microsoft.com/office/drawing/2014/main" id="{20345E58-A2AB-9981-8A5D-F9A2051D0554}"/>
              </a:ext>
            </a:extLst>
          </p:cNvPr>
          <p:cNvPicPr>
            <a:picLocks noChangeAspect="1"/>
          </p:cNvPicPr>
          <p:nvPr/>
        </p:nvPicPr>
        <p:blipFill>
          <a:blip r:embed="rId4"/>
          <a:stretch>
            <a:fillRect/>
          </a:stretch>
        </p:blipFill>
        <p:spPr>
          <a:xfrm>
            <a:off x="3782332" y="3921605"/>
            <a:ext cx="5400000" cy="2387755"/>
          </a:xfrm>
          <a:prstGeom prst="rect">
            <a:avLst/>
          </a:prstGeom>
        </p:spPr>
      </p:pic>
    </p:spTree>
    <p:extLst>
      <p:ext uri="{BB962C8B-B14F-4D97-AF65-F5344CB8AC3E}">
        <p14:creationId xmlns:p14="http://schemas.microsoft.com/office/powerpoint/2010/main" val="2118192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E1275F-8AF1-966D-DF60-735E6C405D30}"/>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24</a:t>
            </a:fld>
            <a:endParaRPr lang="en-US" dirty="0">
              <a:latin typeface="Arial" panose="020B0604020202020204" pitchFamily="34" charset="0"/>
              <a:cs typeface="Arial" panose="020B0604020202020204" pitchFamily="34" charset="0"/>
            </a:endParaRPr>
          </a:p>
        </p:txBody>
      </p:sp>
      <p:sp>
        <p:nvSpPr>
          <p:cNvPr id="3" name="Title 7">
            <a:extLst>
              <a:ext uri="{FF2B5EF4-FFF2-40B4-BE49-F238E27FC236}">
                <a16:creationId xmlns:a16="http://schemas.microsoft.com/office/drawing/2014/main" id="{7BE9DD42-14CB-C84A-32D2-BA607D579AD0}"/>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Artifact Detection &amp; Correction</a:t>
            </a:r>
            <a:endParaRPr lang="en-US" sz="48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4193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50B8F-B5E1-992F-351C-3E73CD907A0A}"/>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25</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26F828FE-0B0E-CC90-BFB6-C1D5CF4C2312}"/>
              </a:ext>
            </a:extLst>
          </p:cNvPr>
          <p:cNvSpPr>
            <a:spLocks noGrp="1"/>
          </p:cNvSpPr>
          <p:nvPr>
            <p:ph type="title"/>
          </p:nvPr>
        </p:nvSpPr>
        <p:spPr/>
        <p:txBody>
          <a:bodyPr/>
          <a:lstStyle/>
          <a:p>
            <a:r>
              <a:rPr lang="en-GB" dirty="0"/>
              <a:t>Halo artifact in kidney</a:t>
            </a:r>
            <a:endParaRPr lang="en-US" dirty="0"/>
          </a:p>
        </p:txBody>
      </p:sp>
      <p:pic>
        <p:nvPicPr>
          <p:cNvPr id="9" name="Picture 8">
            <a:extLst>
              <a:ext uri="{FF2B5EF4-FFF2-40B4-BE49-F238E27FC236}">
                <a16:creationId xmlns:a16="http://schemas.microsoft.com/office/drawing/2014/main" id="{2CFA4FC0-5457-8EE3-0D4D-CD69392612B0}"/>
              </a:ext>
            </a:extLst>
          </p:cNvPr>
          <p:cNvPicPr>
            <a:picLocks noChangeAspect="1"/>
          </p:cNvPicPr>
          <p:nvPr/>
        </p:nvPicPr>
        <p:blipFill>
          <a:blip r:embed="rId2"/>
          <a:stretch>
            <a:fillRect/>
          </a:stretch>
        </p:blipFill>
        <p:spPr>
          <a:xfrm>
            <a:off x="1695568" y="2593675"/>
            <a:ext cx="9000000" cy="2905357"/>
          </a:xfrm>
          <a:prstGeom prst="rect">
            <a:avLst/>
          </a:prstGeom>
        </p:spPr>
      </p:pic>
    </p:spTree>
    <p:extLst>
      <p:ext uri="{BB962C8B-B14F-4D97-AF65-F5344CB8AC3E}">
        <p14:creationId xmlns:p14="http://schemas.microsoft.com/office/powerpoint/2010/main" val="1390521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7B5EFB-FED1-AB12-C4B9-C538E448D633}"/>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26</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7581857-78AE-8CFD-8DEA-06D438508634}"/>
              </a:ext>
            </a:extLst>
          </p:cNvPr>
          <p:cNvSpPr>
            <a:spLocks noGrp="1"/>
          </p:cNvSpPr>
          <p:nvPr>
            <p:ph type="title"/>
          </p:nvPr>
        </p:nvSpPr>
        <p:spPr/>
        <p:txBody>
          <a:bodyPr/>
          <a:lstStyle/>
          <a:p>
            <a:r>
              <a:rPr lang="en-GB" dirty="0"/>
              <a:t>Halo artifact</a:t>
            </a:r>
            <a:endParaRPr lang="en-US" dirty="0"/>
          </a:p>
        </p:txBody>
      </p:sp>
      <p:pic>
        <p:nvPicPr>
          <p:cNvPr id="4" name="Picture 3">
            <a:extLst>
              <a:ext uri="{FF2B5EF4-FFF2-40B4-BE49-F238E27FC236}">
                <a16:creationId xmlns:a16="http://schemas.microsoft.com/office/drawing/2014/main" id="{BE89B56E-B5FC-959D-ECE8-52F584711A5A}"/>
              </a:ext>
            </a:extLst>
          </p:cNvPr>
          <p:cNvPicPr>
            <a:picLocks noChangeAspect="1"/>
          </p:cNvPicPr>
          <p:nvPr/>
        </p:nvPicPr>
        <p:blipFill>
          <a:blip r:embed="rId2"/>
          <a:stretch>
            <a:fillRect/>
          </a:stretch>
        </p:blipFill>
        <p:spPr>
          <a:xfrm>
            <a:off x="1644768" y="2564445"/>
            <a:ext cx="9000000" cy="2935607"/>
          </a:xfrm>
          <a:prstGeom prst="rect">
            <a:avLst/>
          </a:prstGeom>
        </p:spPr>
      </p:pic>
      <p:cxnSp>
        <p:nvCxnSpPr>
          <p:cNvPr id="6" name="Straight Arrow Connector 5">
            <a:extLst>
              <a:ext uri="{FF2B5EF4-FFF2-40B4-BE49-F238E27FC236}">
                <a16:creationId xmlns:a16="http://schemas.microsoft.com/office/drawing/2014/main" id="{2DD43915-36C9-AAF1-5FD2-9793BCD43233}"/>
              </a:ext>
            </a:extLst>
          </p:cNvPr>
          <p:cNvCxnSpPr>
            <a:cxnSpLocks/>
          </p:cNvCxnSpPr>
          <p:nvPr/>
        </p:nvCxnSpPr>
        <p:spPr>
          <a:xfrm>
            <a:off x="4209143" y="4671282"/>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4CF0B5DF-07A6-88CB-CC80-48D434AEDC6D}"/>
              </a:ext>
            </a:extLst>
          </p:cNvPr>
          <p:cNvCxnSpPr>
            <a:cxnSpLocks/>
          </p:cNvCxnSpPr>
          <p:nvPr/>
        </p:nvCxnSpPr>
        <p:spPr>
          <a:xfrm>
            <a:off x="6393543" y="4620482"/>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FD0815B8-28EE-07C4-B71F-55E6B6137550}"/>
              </a:ext>
            </a:extLst>
          </p:cNvPr>
          <p:cNvCxnSpPr>
            <a:cxnSpLocks/>
          </p:cNvCxnSpPr>
          <p:nvPr/>
        </p:nvCxnSpPr>
        <p:spPr>
          <a:xfrm>
            <a:off x="8628743" y="4678539"/>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45807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816898-6F42-6D23-40A0-D47A663F496C}"/>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27</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E1F0B1EA-351D-A3F8-FB7B-28440ECDBE4F}"/>
              </a:ext>
            </a:extLst>
          </p:cNvPr>
          <p:cNvSpPr>
            <a:spLocks noGrp="1"/>
          </p:cNvSpPr>
          <p:nvPr>
            <p:ph type="title"/>
          </p:nvPr>
        </p:nvSpPr>
        <p:spPr/>
        <p:txBody>
          <a:bodyPr/>
          <a:lstStyle/>
          <a:p>
            <a:r>
              <a:rPr lang="en-GB" dirty="0"/>
              <a:t>Motion Artifact</a:t>
            </a:r>
            <a:endParaRPr lang="en-US" dirty="0"/>
          </a:p>
        </p:txBody>
      </p:sp>
      <p:pic>
        <p:nvPicPr>
          <p:cNvPr id="4" name="Picture 3">
            <a:extLst>
              <a:ext uri="{FF2B5EF4-FFF2-40B4-BE49-F238E27FC236}">
                <a16:creationId xmlns:a16="http://schemas.microsoft.com/office/drawing/2014/main" id="{D89657E6-A89F-37DC-E361-4E7212D6CF2C}"/>
              </a:ext>
            </a:extLst>
          </p:cNvPr>
          <p:cNvPicPr>
            <a:picLocks noChangeAspect="1"/>
          </p:cNvPicPr>
          <p:nvPr/>
        </p:nvPicPr>
        <p:blipFill>
          <a:blip r:embed="rId2"/>
          <a:stretch>
            <a:fillRect/>
          </a:stretch>
        </p:blipFill>
        <p:spPr>
          <a:xfrm>
            <a:off x="1637150" y="2317991"/>
            <a:ext cx="9000000" cy="3178042"/>
          </a:xfrm>
          <a:prstGeom prst="rect">
            <a:avLst/>
          </a:prstGeom>
        </p:spPr>
      </p:pic>
      <p:cxnSp>
        <p:nvCxnSpPr>
          <p:cNvPr id="7" name="Straight Connector 6">
            <a:extLst>
              <a:ext uri="{FF2B5EF4-FFF2-40B4-BE49-F238E27FC236}">
                <a16:creationId xmlns:a16="http://schemas.microsoft.com/office/drawing/2014/main" id="{4818638E-2CF0-7D5F-9BFD-463EAEFF6526}"/>
              </a:ext>
            </a:extLst>
          </p:cNvPr>
          <p:cNvCxnSpPr>
            <a:cxnSpLocks/>
          </p:cNvCxnSpPr>
          <p:nvPr/>
        </p:nvCxnSpPr>
        <p:spPr>
          <a:xfrm>
            <a:off x="1778000" y="3563951"/>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9308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004D76-E93C-5ADD-03B5-13B500C2C67F}"/>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28</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7372CF32-A62B-310C-AA58-C22C80B0BE5F}"/>
              </a:ext>
            </a:extLst>
          </p:cNvPr>
          <p:cNvSpPr>
            <a:spLocks noGrp="1"/>
          </p:cNvSpPr>
          <p:nvPr>
            <p:ph type="title"/>
          </p:nvPr>
        </p:nvSpPr>
        <p:spPr/>
        <p:txBody>
          <a:bodyPr/>
          <a:lstStyle/>
          <a:p>
            <a:r>
              <a:rPr lang="en-GB" dirty="0"/>
              <a:t>Motion &amp; Halo Artifact</a:t>
            </a:r>
            <a:endParaRPr lang="en-US" dirty="0"/>
          </a:p>
        </p:txBody>
      </p:sp>
      <p:pic>
        <p:nvPicPr>
          <p:cNvPr id="4" name="Picture 3">
            <a:extLst>
              <a:ext uri="{FF2B5EF4-FFF2-40B4-BE49-F238E27FC236}">
                <a16:creationId xmlns:a16="http://schemas.microsoft.com/office/drawing/2014/main" id="{9D2829B3-7A70-6F81-24BE-E9A0FEDC3C30}"/>
              </a:ext>
            </a:extLst>
          </p:cNvPr>
          <p:cNvPicPr>
            <a:picLocks noChangeAspect="1"/>
          </p:cNvPicPr>
          <p:nvPr/>
        </p:nvPicPr>
        <p:blipFill>
          <a:blip r:embed="rId2"/>
          <a:stretch>
            <a:fillRect/>
          </a:stretch>
        </p:blipFill>
        <p:spPr>
          <a:xfrm>
            <a:off x="1644768" y="2557760"/>
            <a:ext cx="9000000" cy="2937685"/>
          </a:xfrm>
          <a:prstGeom prst="rect">
            <a:avLst/>
          </a:prstGeom>
        </p:spPr>
      </p:pic>
      <p:cxnSp>
        <p:nvCxnSpPr>
          <p:cNvPr id="6" name="Straight Connector 5">
            <a:extLst>
              <a:ext uri="{FF2B5EF4-FFF2-40B4-BE49-F238E27FC236}">
                <a16:creationId xmlns:a16="http://schemas.microsoft.com/office/drawing/2014/main" id="{F576557C-2C79-1BE7-FDB2-EBEB3D8B1375}"/>
              </a:ext>
            </a:extLst>
          </p:cNvPr>
          <p:cNvCxnSpPr>
            <a:cxnSpLocks/>
          </p:cNvCxnSpPr>
          <p:nvPr/>
        </p:nvCxnSpPr>
        <p:spPr>
          <a:xfrm>
            <a:off x="1778000" y="3776051"/>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505AB871-9A0E-3A44-8D47-61F7A02C4575}"/>
              </a:ext>
            </a:extLst>
          </p:cNvPr>
          <p:cNvCxnSpPr>
            <a:cxnSpLocks/>
          </p:cNvCxnSpPr>
          <p:nvPr/>
        </p:nvCxnSpPr>
        <p:spPr>
          <a:xfrm>
            <a:off x="4230914" y="4030053"/>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69CA3B3-CF4D-26BE-94CC-BFB42B3FBFB5}"/>
              </a:ext>
            </a:extLst>
          </p:cNvPr>
          <p:cNvCxnSpPr>
            <a:cxnSpLocks/>
          </p:cNvCxnSpPr>
          <p:nvPr/>
        </p:nvCxnSpPr>
        <p:spPr>
          <a:xfrm>
            <a:off x="6415314" y="3979253"/>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9D46C87-C100-9ECB-CF9E-8D3D4068F526}"/>
              </a:ext>
            </a:extLst>
          </p:cNvPr>
          <p:cNvCxnSpPr>
            <a:cxnSpLocks/>
          </p:cNvCxnSpPr>
          <p:nvPr/>
        </p:nvCxnSpPr>
        <p:spPr>
          <a:xfrm>
            <a:off x="8650514" y="4037310"/>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89E69B8C-B9AD-074A-C131-50ABDF0914D6}"/>
              </a:ext>
            </a:extLst>
          </p:cNvPr>
          <p:cNvCxnSpPr>
            <a:cxnSpLocks/>
          </p:cNvCxnSpPr>
          <p:nvPr/>
        </p:nvCxnSpPr>
        <p:spPr>
          <a:xfrm flipV="1">
            <a:off x="4187371" y="3845003"/>
            <a:ext cx="301173" cy="8345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A5A5794C-68D7-FD20-21E5-5A1FF0814D50}"/>
              </a:ext>
            </a:extLst>
          </p:cNvPr>
          <p:cNvCxnSpPr>
            <a:cxnSpLocks/>
          </p:cNvCxnSpPr>
          <p:nvPr/>
        </p:nvCxnSpPr>
        <p:spPr>
          <a:xfrm flipV="1">
            <a:off x="6437085" y="3845004"/>
            <a:ext cx="234045" cy="834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B38B664C-7370-A1FC-F5B2-81BE6665FB05}"/>
              </a:ext>
            </a:extLst>
          </p:cNvPr>
          <p:cNvCxnSpPr>
            <a:cxnSpLocks/>
          </p:cNvCxnSpPr>
          <p:nvPr/>
        </p:nvCxnSpPr>
        <p:spPr>
          <a:xfrm flipV="1">
            <a:off x="8562267" y="3849222"/>
            <a:ext cx="291449" cy="792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05288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845111-8134-E606-50BA-E51C63DB11BE}"/>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29</a:t>
            </a:fld>
            <a:endParaRPr lang="en-US"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5D9731BB-4392-B644-FAF1-26182DBAF848}"/>
              </a:ext>
            </a:extLst>
          </p:cNvPr>
          <p:cNvSpPr>
            <a:spLocks noGrp="1"/>
          </p:cNvSpPr>
          <p:nvPr>
            <p:ph type="title"/>
          </p:nvPr>
        </p:nvSpPr>
        <p:spPr/>
        <p:txBody>
          <a:bodyPr/>
          <a:lstStyle/>
          <a:p>
            <a:r>
              <a:rPr lang="en-GB" dirty="0"/>
              <a:t>Motion artifact</a:t>
            </a:r>
            <a:endParaRPr lang="en-US" dirty="0"/>
          </a:p>
        </p:txBody>
      </p:sp>
      <p:pic>
        <p:nvPicPr>
          <p:cNvPr id="4" name="Picture 3">
            <a:extLst>
              <a:ext uri="{FF2B5EF4-FFF2-40B4-BE49-F238E27FC236}">
                <a16:creationId xmlns:a16="http://schemas.microsoft.com/office/drawing/2014/main" id="{64895043-F4EE-DFF3-8EAF-825057C94CCA}"/>
              </a:ext>
            </a:extLst>
          </p:cNvPr>
          <p:cNvPicPr>
            <a:picLocks noChangeAspect="1"/>
          </p:cNvPicPr>
          <p:nvPr/>
        </p:nvPicPr>
        <p:blipFill>
          <a:blip r:embed="rId2"/>
          <a:stretch>
            <a:fillRect/>
          </a:stretch>
        </p:blipFill>
        <p:spPr>
          <a:xfrm>
            <a:off x="1644768" y="2581597"/>
            <a:ext cx="9000000" cy="2937685"/>
          </a:xfrm>
          <a:prstGeom prst="rect">
            <a:avLst/>
          </a:prstGeom>
        </p:spPr>
      </p:pic>
      <p:cxnSp>
        <p:nvCxnSpPr>
          <p:cNvPr id="7" name="Straight Arrow Connector 6">
            <a:extLst>
              <a:ext uri="{FF2B5EF4-FFF2-40B4-BE49-F238E27FC236}">
                <a16:creationId xmlns:a16="http://schemas.microsoft.com/office/drawing/2014/main" id="{B2C2001A-8DF6-BE10-7A5B-1270E2385587}"/>
              </a:ext>
            </a:extLst>
          </p:cNvPr>
          <p:cNvCxnSpPr>
            <a:cxnSpLocks/>
          </p:cNvCxnSpPr>
          <p:nvPr/>
        </p:nvCxnSpPr>
        <p:spPr>
          <a:xfrm flipH="1">
            <a:off x="9293257" y="3629536"/>
            <a:ext cx="271726"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B9FB9344-5149-8EFF-9542-F05988309F84}"/>
              </a:ext>
            </a:extLst>
          </p:cNvPr>
          <p:cNvCxnSpPr>
            <a:cxnSpLocks/>
          </p:cNvCxnSpPr>
          <p:nvPr/>
        </p:nvCxnSpPr>
        <p:spPr>
          <a:xfrm flipH="1">
            <a:off x="7114057" y="3578736"/>
            <a:ext cx="269915"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9983CD7-1ECD-55ED-D5AF-255D96788387}"/>
              </a:ext>
            </a:extLst>
          </p:cNvPr>
          <p:cNvCxnSpPr>
            <a:cxnSpLocks/>
          </p:cNvCxnSpPr>
          <p:nvPr/>
        </p:nvCxnSpPr>
        <p:spPr>
          <a:xfrm flipH="1">
            <a:off x="4934858" y="3636793"/>
            <a:ext cx="217382"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48149AAC-21BF-ABF9-7336-6A80245C1B14}"/>
              </a:ext>
            </a:extLst>
          </p:cNvPr>
          <p:cNvCxnSpPr>
            <a:cxnSpLocks/>
          </p:cNvCxnSpPr>
          <p:nvPr/>
        </p:nvCxnSpPr>
        <p:spPr>
          <a:xfrm>
            <a:off x="8752114" y="3718439"/>
            <a:ext cx="168664" cy="139703"/>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2B6DB27A-B73A-8457-4CAF-4B117B7548DF}"/>
              </a:ext>
            </a:extLst>
          </p:cNvPr>
          <p:cNvCxnSpPr>
            <a:cxnSpLocks/>
          </p:cNvCxnSpPr>
          <p:nvPr/>
        </p:nvCxnSpPr>
        <p:spPr>
          <a:xfrm>
            <a:off x="6512045" y="3636793"/>
            <a:ext cx="208069" cy="2213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00B590DA-C84D-F699-7059-7747E62B5353}"/>
              </a:ext>
            </a:extLst>
          </p:cNvPr>
          <p:cNvCxnSpPr>
            <a:cxnSpLocks/>
          </p:cNvCxnSpPr>
          <p:nvPr/>
        </p:nvCxnSpPr>
        <p:spPr>
          <a:xfrm>
            <a:off x="4405083" y="3718439"/>
            <a:ext cx="145145" cy="139703"/>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 name="Straight Connector 2">
            <a:extLst>
              <a:ext uri="{FF2B5EF4-FFF2-40B4-BE49-F238E27FC236}">
                <a16:creationId xmlns:a16="http://schemas.microsoft.com/office/drawing/2014/main" id="{06343736-4343-DE9C-7E70-626EC14A311C}"/>
              </a:ext>
            </a:extLst>
          </p:cNvPr>
          <p:cNvCxnSpPr>
            <a:cxnSpLocks/>
          </p:cNvCxnSpPr>
          <p:nvPr/>
        </p:nvCxnSpPr>
        <p:spPr>
          <a:xfrm>
            <a:off x="1778000" y="3839309"/>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87430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1219CE65-5883-3B74-2EB4-93E50AEED52B}"/>
              </a:ext>
            </a:extLst>
          </p:cNvPr>
          <p:cNvSpPr>
            <a:spLocks noGrp="1"/>
          </p:cNvSpPr>
          <p:nvPr>
            <p:ph type="title"/>
          </p:nvPr>
        </p:nvSpPr>
        <p:spPr/>
        <p:txBody>
          <a:bodyPr>
            <a:normAutofit/>
          </a:bodyPr>
          <a:lstStyle/>
          <a:p>
            <a:pPr marL="0" marR="0" lvl="0" indent="0" algn="l" rtl="0">
              <a:spcBef>
                <a:spcPts val="0"/>
              </a:spcBef>
              <a:spcAft>
                <a:spcPts val="0"/>
              </a:spcAft>
              <a:buNone/>
            </a:pPr>
            <a:r>
              <a:rPr lang="en-US" dirty="0">
                <a:sym typeface="Trebuchet MS"/>
              </a:rPr>
              <a:t>Effects</a:t>
            </a:r>
            <a:r>
              <a:rPr lang="en-US" sz="4000" b="1" dirty="0">
                <a:solidFill>
                  <a:srgbClr val="002060"/>
                </a:solidFill>
                <a:ea typeface="Trebuchet MS"/>
                <a:sym typeface="Trebuchet MS"/>
              </a:rPr>
              <a:t> </a:t>
            </a:r>
            <a:r>
              <a:rPr lang="en-US" dirty="0">
                <a:sym typeface="Trebuchet MS"/>
              </a:rPr>
              <a:t>of Attenuation Scatter Correction</a:t>
            </a:r>
            <a:endParaRPr lang="en-US" dirty="0"/>
          </a:p>
        </p:txBody>
      </p:sp>
      <p:sp>
        <p:nvSpPr>
          <p:cNvPr id="4" name="Slide Number Placeholder 3">
            <a:extLst>
              <a:ext uri="{FF2B5EF4-FFF2-40B4-BE49-F238E27FC236}">
                <a16:creationId xmlns:a16="http://schemas.microsoft.com/office/drawing/2014/main" id="{B6D07C5F-9B32-9912-1065-5F22584B8B61}"/>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pic>
        <p:nvPicPr>
          <p:cNvPr id="51" name="Google Shape;94;p3" descr="se002">
            <a:extLst>
              <a:ext uri="{FF2B5EF4-FFF2-40B4-BE49-F238E27FC236}">
                <a16:creationId xmlns:a16="http://schemas.microsoft.com/office/drawing/2014/main" id="{EE2DBA57-CD87-85F3-C6B3-78D938C9455D}"/>
              </a:ext>
            </a:extLst>
          </p:cNvPr>
          <p:cNvPicPr preferRelativeResize="0"/>
          <p:nvPr/>
        </p:nvPicPr>
        <p:blipFill rotWithShape="1">
          <a:blip r:embed="rId3">
            <a:alphaModFix/>
          </a:blip>
          <a:srcRect/>
          <a:stretch/>
        </p:blipFill>
        <p:spPr>
          <a:xfrm>
            <a:off x="9184713" y="2108663"/>
            <a:ext cx="1643450" cy="3442556"/>
          </a:xfrm>
          <a:prstGeom prst="rect">
            <a:avLst/>
          </a:prstGeom>
          <a:noFill/>
          <a:ln>
            <a:noFill/>
          </a:ln>
        </p:spPr>
      </p:pic>
      <p:pic>
        <p:nvPicPr>
          <p:cNvPr id="41" name="Google Shape;84;p3">
            <a:extLst>
              <a:ext uri="{FF2B5EF4-FFF2-40B4-BE49-F238E27FC236}">
                <a16:creationId xmlns:a16="http://schemas.microsoft.com/office/drawing/2014/main" id="{13482FF6-1DB4-A5C9-898F-B3242AF816EF}"/>
              </a:ext>
            </a:extLst>
          </p:cNvPr>
          <p:cNvPicPr preferRelativeResize="0"/>
          <p:nvPr/>
        </p:nvPicPr>
        <p:blipFill rotWithShape="1">
          <a:blip r:embed="rId4">
            <a:alphaModFix/>
          </a:blip>
          <a:srcRect/>
          <a:stretch/>
        </p:blipFill>
        <p:spPr>
          <a:xfrm rot="5400000" flipH="1">
            <a:off x="4898778" y="2551946"/>
            <a:ext cx="3458524" cy="2471357"/>
          </a:xfrm>
          <a:prstGeom prst="rect">
            <a:avLst/>
          </a:prstGeom>
          <a:noFill/>
          <a:ln>
            <a:noFill/>
          </a:ln>
        </p:spPr>
      </p:pic>
      <p:pic>
        <p:nvPicPr>
          <p:cNvPr id="42" name="Google Shape;85;p3">
            <a:extLst>
              <a:ext uri="{FF2B5EF4-FFF2-40B4-BE49-F238E27FC236}">
                <a16:creationId xmlns:a16="http://schemas.microsoft.com/office/drawing/2014/main" id="{5BECBDCF-3D68-5016-DF59-318A64A7F673}"/>
              </a:ext>
            </a:extLst>
          </p:cNvPr>
          <p:cNvPicPr preferRelativeResize="0"/>
          <p:nvPr/>
        </p:nvPicPr>
        <p:blipFill rotWithShape="1">
          <a:blip r:embed="rId5">
            <a:alphaModFix/>
          </a:blip>
          <a:srcRect/>
          <a:stretch/>
        </p:blipFill>
        <p:spPr>
          <a:xfrm rot="5400000" flipH="1">
            <a:off x="1178393" y="2531647"/>
            <a:ext cx="3481602" cy="2511953"/>
          </a:xfrm>
          <a:prstGeom prst="rect">
            <a:avLst/>
          </a:prstGeom>
          <a:noFill/>
          <a:ln>
            <a:noFill/>
          </a:ln>
        </p:spPr>
      </p:pic>
      <p:sp>
        <p:nvSpPr>
          <p:cNvPr id="47" name="Google Shape;90;p3">
            <a:extLst>
              <a:ext uri="{FF2B5EF4-FFF2-40B4-BE49-F238E27FC236}">
                <a16:creationId xmlns:a16="http://schemas.microsoft.com/office/drawing/2014/main" id="{EA50E893-C527-CC97-E27C-1F8187748D5C}"/>
              </a:ext>
            </a:extLst>
          </p:cNvPr>
          <p:cNvSpPr txBox="1"/>
          <p:nvPr/>
        </p:nvSpPr>
        <p:spPr>
          <a:xfrm>
            <a:off x="4222268" y="4849551"/>
            <a:ext cx="1143000"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Arial" panose="020B0604020202020204" pitchFamily="34" charset="0"/>
                <a:cs typeface="Arial" panose="020B0604020202020204" pitchFamily="34" charset="0"/>
              </a:rPr>
              <a:t>Enhanced skin uptake</a:t>
            </a:r>
            <a:endParaRPr sz="1200" b="1" dirty="0">
              <a:solidFill>
                <a:schemeClr val="tx1"/>
              </a:solidFill>
              <a:latin typeface="Arial" panose="020B0604020202020204" pitchFamily="34" charset="0"/>
              <a:cs typeface="Arial" panose="020B0604020202020204" pitchFamily="34" charset="0"/>
            </a:endParaRPr>
          </a:p>
        </p:txBody>
      </p:sp>
      <p:cxnSp>
        <p:nvCxnSpPr>
          <p:cNvPr id="48" name="Google Shape;91;p3">
            <a:extLst>
              <a:ext uri="{FF2B5EF4-FFF2-40B4-BE49-F238E27FC236}">
                <a16:creationId xmlns:a16="http://schemas.microsoft.com/office/drawing/2014/main" id="{AF41C235-61FD-F8CC-F33C-1550B5B16FD9}"/>
              </a:ext>
            </a:extLst>
          </p:cNvPr>
          <p:cNvCxnSpPr>
            <a:cxnSpLocks/>
          </p:cNvCxnSpPr>
          <p:nvPr/>
        </p:nvCxnSpPr>
        <p:spPr>
          <a:xfrm flipH="1">
            <a:off x="3007287" y="2542974"/>
            <a:ext cx="1447800" cy="448768"/>
          </a:xfrm>
          <a:prstGeom prst="straightConnector1">
            <a:avLst/>
          </a:prstGeom>
          <a:noFill/>
          <a:ln w="38100" cap="flat" cmpd="sng">
            <a:solidFill>
              <a:srgbClr val="FF0000"/>
            </a:solidFill>
            <a:prstDash val="solid"/>
            <a:round/>
            <a:headEnd type="none" w="med" len="med"/>
            <a:tailEnd type="triangle" w="med" len="med"/>
          </a:ln>
        </p:spPr>
      </p:cxnSp>
      <p:sp>
        <p:nvSpPr>
          <p:cNvPr id="50" name="Google Shape;93;p3">
            <a:extLst>
              <a:ext uri="{FF2B5EF4-FFF2-40B4-BE49-F238E27FC236}">
                <a16:creationId xmlns:a16="http://schemas.microsoft.com/office/drawing/2014/main" id="{97AC3D04-6961-89FA-A2BD-F6168450F823}"/>
              </a:ext>
            </a:extLst>
          </p:cNvPr>
          <p:cNvSpPr txBox="1"/>
          <p:nvPr/>
        </p:nvSpPr>
        <p:spPr>
          <a:xfrm>
            <a:off x="4044468" y="3791841"/>
            <a:ext cx="1380903"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Arial" panose="020B0604020202020204" pitchFamily="34" charset="0"/>
                <a:cs typeface="Arial" panose="020B0604020202020204" pitchFamily="34" charset="0"/>
              </a:rPr>
              <a:t>Non-uniform liver</a:t>
            </a:r>
            <a:endParaRPr sz="1200" b="1" dirty="0">
              <a:solidFill>
                <a:schemeClr val="tx1"/>
              </a:solidFill>
              <a:latin typeface="Arial" panose="020B0604020202020204" pitchFamily="34" charset="0"/>
              <a:cs typeface="Arial" panose="020B0604020202020204" pitchFamily="34" charset="0"/>
            </a:endParaRPr>
          </a:p>
        </p:txBody>
      </p:sp>
      <p:cxnSp>
        <p:nvCxnSpPr>
          <p:cNvPr id="53" name="Google Shape;96;p3">
            <a:extLst>
              <a:ext uri="{FF2B5EF4-FFF2-40B4-BE49-F238E27FC236}">
                <a16:creationId xmlns:a16="http://schemas.microsoft.com/office/drawing/2014/main" id="{6DBC65E2-C571-E3AD-1AD2-AE7A69308B8A}"/>
              </a:ext>
            </a:extLst>
          </p:cNvPr>
          <p:cNvCxnSpPr>
            <a:cxnSpLocks/>
            <a:stCxn id="54" idx="1"/>
          </p:cNvCxnSpPr>
          <p:nvPr/>
        </p:nvCxnSpPr>
        <p:spPr>
          <a:xfrm flipH="1" flipV="1">
            <a:off x="3244850" y="3284760"/>
            <a:ext cx="1041902" cy="80411"/>
          </a:xfrm>
          <a:prstGeom prst="straightConnector1">
            <a:avLst/>
          </a:prstGeom>
          <a:noFill/>
          <a:ln w="38100" cap="flat" cmpd="sng">
            <a:solidFill>
              <a:srgbClr val="FF0000"/>
            </a:solidFill>
            <a:prstDash val="solid"/>
            <a:round/>
            <a:headEnd type="none" w="med" len="med"/>
            <a:tailEnd type="triangle" w="med" len="med"/>
          </a:ln>
        </p:spPr>
      </p:cxnSp>
      <p:sp>
        <p:nvSpPr>
          <p:cNvPr id="54" name="Google Shape;97;p3">
            <a:extLst>
              <a:ext uri="{FF2B5EF4-FFF2-40B4-BE49-F238E27FC236}">
                <a16:creationId xmlns:a16="http://schemas.microsoft.com/office/drawing/2014/main" id="{AE42266A-BA9C-0B6C-86B8-A948D23726C8}"/>
              </a:ext>
            </a:extLst>
          </p:cNvPr>
          <p:cNvSpPr/>
          <p:nvPr/>
        </p:nvSpPr>
        <p:spPr>
          <a:xfrm>
            <a:off x="4286752" y="3226691"/>
            <a:ext cx="1009148"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Arial" panose="020B0604020202020204" pitchFamily="34" charset="0"/>
                <a:cs typeface="Arial" panose="020B0604020202020204" pitchFamily="34" charset="0"/>
              </a:rPr>
              <a:t>'Hot' lungs</a:t>
            </a:r>
            <a:endParaRPr sz="1200" b="1" dirty="0">
              <a:solidFill>
                <a:schemeClr val="tx1"/>
              </a:solidFill>
              <a:latin typeface="Arial" panose="020B0604020202020204" pitchFamily="34" charset="0"/>
              <a:cs typeface="Arial" panose="020B0604020202020204" pitchFamily="34" charset="0"/>
            </a:endParaRPr>
          </a:p>
        </p:txBody>
      </p:sp>
      <p:cxnSp>
        <p:nvCxnSpPr>
          <p:cNvPr id="56" name="Google Shape;99;p3">
            <a:extLst>
              <a:ext uri="{FF2B5EF4-FFF2-40B4-BE49-F238E27FC236}">
                <a16:creationId xmlns:a16="http://schemas.microsoft.com/office/drawing/2014/main" id="{78634716-1987-2290-C2B3-80A5A5A8A8B4}"/>
              </a:ext>
            </a:extLst>
          </p:cNvPr>
          <p:cNvCxnSpPr>
            <a:cxnSpLocks/>
          </p:cNvCxnSpPr>
          <p:nvPr/>
        </p:nvCxnSpPr>
        <p:spPr>
          <a:xfrm flipH="1" flipV="1">
            <a:off x="3613150" y="4849551"/>
            <a:ext cx="677570" cy="319630"/>
          </a:xfrm>
          <a:prstGeom prst="straightConnector1">
            <a:avLst/>
          </a:prstGeom>
          <a:noFill/>
          <a:ln w="38100" cap="flat" cmpd="sng">
            <a:solidFill>
              <a:srgbClr val="FF0000"/>
            </a:solidFill>
            <a:prstDash val="solid"/>
            <a:round/>
            <a:headEnd type="none" w="med" len="med"/>
            <a:tailEnd type="triangle" w="med" len="med"/>
          </a:ln>
        </p:spPr>
      </p:cxnSp>
      <p:cxnSp>
        <p:nvCxnSpPr>
          <p:cNvPr id="57" name="Google Shape;100;p3">
            <a:extLst>
              <a:ext uri="{FF2B5EF4-FFF2-40B4-BE49-F238E27FC236}">
                <a16:creationId xmlns:a16="http://schemas.microsoft.com/office/drawing/2014/main" id="{85A7EF0B-177A-93BD-C6AC-66E847EA20DD}"/>
              </a:ext>
            </a:extLst>
          </p:cNvPr>
          <p:cNvCxnSpPr>
            <a:cxnSpLocks/>
          </p:cNvCxnSpPr>
          <p:nvPr/>
        </p:nvCxnSpPr>
        <p:spPr>
          <a:xfrm flipH="1" flipV="1">
            <a:off x="2724150" y="3677541"/>
            <a:ext cx="1563707" cy="400050"/>
          </a:xfrm>
          <a:prstGeom prst="straightConnector1">
            <a:avLst/>
          </a:prstGeom>
          <a:noFill/>
          <a:ln w="38100" cap="flat" cmpd="sng">
            <a:solidFill>
              <a:srgbClr val="FF0000"/>
            </a:solidFill>
            <a:prstDash val="solid"/>
            <a:round/>
            <a:headEnd type="none" w="med" len="med"/>
            <a:tailEnd type="triangle" w="med" len="med"/>
          </a:ln>
        </p:spPr>
      </p:cxnSp>
      <p:sp>
        <p:nvSpPr>
          <p:cNvPr id="49" name="Google Shape;92;p3">
            <a:extLst>
              <a:ext uri="{FF2B5EF4-FFF2-40B4-BE49-F238E27FC236}">
                <a16:creationId xmlns:a16="http://schemas.microsoft.com/office/drawing/2014/main" id="{74D051FE-CEE0-35EF-BE74-4B71C0FDDA89}"/>
              </a:ext>
            </a:extLst>
          </p:cNvPr>
          <p:cNvSpPr/>
          <p:nvPr/>
        </p:nvSpPr>
        <p:spPr>
          <a:xfrm>
            <a:off x="4202265" y="2076005"/>
            <a:ext cx="1190096"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200" b="1" dirty="0">
                <a:solidFill>
                  <a:schemeClr val="tx1"/>
                </a:solidFill>
                <a:latin typeface="Arial" panose="020B0604020202020204" pitchFamily="34" charset="0"/>
                <a:cs typeface="Arial" panose="020B0604020202020204" pitchFamily="34" charset="0"/>
                <a:sym typeface="Arial"/>
              </a:rPr>
              <a:t>Reduced mediastinal</a:t>
            </a:r>
            <a:endParaRPr sz="1200" b="1" dirty="0">
              <a:solidFill>
                <a:schemeClr val="tx1"/>
              </a:solidFill>
              <a:latin typeface="Arial" panose="020B0604020202020204" pitchFamily="34" charset="0"/>
              <a:cs typeface="Arial" panose="020B0604020202020204" pitchFamily="34" charset="0"/>
            </a:endParaRPr>
          </a:p>
          <a:p>
            <a:pPr marL="0" marR="0" lvl="0" indent="0" algn="ctr" rtl="0">
              <a:spcBef>
                <a:spcPts val="0"/>
              </a:spcBef>
              <a:spcAft>
                <a:spcPts val="0"/>
              </a:spcAft>
              <a:buNone/>
            </a:pPr>
            <a:r>
              <a:rPr lang="en-US" sz="1200" b="1" dirty="0">
                <a:solidFill>
                  <a:schemeClr val="tx1"/>
                </a:solidFill>
                <a:latin typeface="Arial" panose="020B0604020202020204" pitchFamily="34" charset="0"/>
                <a:cs typeface="Arial" panose="020B0604020202020204" pitchFamily="34" charset="0"/>
                <a:sym typeface="Arial"/>
              </a:rPr>
              <a:t>uptake</a:t>
            </a:r>
            <a:endParaRPr sz="1200" b="1" dirty="0">
              <a:solidFill>
                <a:schemeClr val="tx1"/>
              </a:solidFill>
              <a:latin typeface="Arial" panose="020B0604020202020204" pitchFamily="34" charset="0"/>
              <a:cs typeface="Arial" panose="020B0604020202020204" pitchFamily="34" charset="0"/>
            </a:endParaRPr>
          </a:p>
        </p:txBody>
      </p:sp>
      <p:cxnSp>
        <p:nvCxnSpPr>
          <p:cNvPr id="21" name="Google Shape;91;p3">
            <a:extLst>
              <a:ext uri="{FF2B5EF4-FFF2-40B4-BE49-F238E27FC236}">
                <a16:creationId xmlns:a16="http://schemas.microsoft.com/office/drawing/2014/main" id="{CE9958A0-B3E2-364B-4654-F32F9DE7B4DC}"/>
              </a:ext>
            </a:extLst>
          </p:cNvPr>
          <p:cNvCxnSpPr>
            <a:cxnSpLocks/>
          </p:cNvCxnSpPr>
          <p:nvPr/>
        </p:nvCxnSpPr>
        <p:spPr>
          <a:xfrm>
            <a:off x="5178987" y="2542974"/>
            <a:ext cx="1447800" cy="448768"/>
          </a:xfrm>
          <a:prstGeom prst="straightConnector1">
            <a:avLst/>
          </a:prstGeom>
          <a:noFill/>
          <a:ln w="38100" cap="flat" cmpd="sng">
            <a:solidFill>
              <a:srgbClr val="FF0000"/>
            </a:solidFill>
            <a:prstDash val="solid"/>
            <a:round/>
            <a:headEnd type="none" w="med" len="med"/>
            <a:tailEnd type="triangle" w="med" len="med"/>
          </a:ln>
        </p:spPr>
      </p:cxnSp>
      <p:cxnSp>
        <p:nvCxnSpPr>
          <p:cNvPr id="22" name="Google Shape;96;p3">
            <a:extLst>
              <a:ext uri="{FF2B5EF4-FFF2-40B4-BE49-F238E27FC236}">
                <a16:creationId xmlns:a16="http://schemas.microsoft.com/office/drawing/2014/main" id="{694CFC3C-CD7C-9A9A-2414-A0666B167474}"/>
              </a:ext>
            </a:extLst>
          </p:cNvPr>
          <p:cNvCxnSpPr>
            <a:cxnSpLocks/>
          </p:cNvCxnSpPr>
          <p:nvPr/>
        </p:nvCxnSpPr>
        <p:spPr>
          <a:xfrm flipV="1">
            <a:off x="5270500" y="3278410"/>
            <a:ext cx="1041902" cy="80411"/>
          </a:xfrm>
          <a:prstGeom prst="straightConnector1">
            <a:avLst/>
          </a:prstGeom>
          <a:noFill/>
          <a:ln w="38100" cap="flat" cmpd="sng">
            <a:solidFill>
              <a:srgbClr val="FF0000"/>
            </a:solidFill>
            <a:prstDash val="solid"/>
            <a:round/>
            <a:headEnd type="none" w="med" len="med"/>
            <a:tailEnd type="triangle" w="med" len="med"/>
          </a:ln>
        </p:spPr>
      </p:cxnSp>
      <p:cxnSp>
        <p:nvCxnSpPr>
          <p:cNvPr id="23" name="Google Shape;100;p3">
            <a:extLst>
              <a:ext uri="{FF2B5EF4-FFF2-40B4-BE49-F238E27FC236}">
                <a16:creationId xmlns:a16="http://schemas.microsoft.com/office/drawing/2014/main" id="{46DB78D3-3EC8-202A-56BB-ACD38B2DDE03}"/>
              </a:ext>
            </a:extLst>
          </p:cNvPr>
          <p:cNvCxnSpPr>
            <a:cxnSpLocks/>
          </p:cNvCxnSpPr>
          <p:nvPr/>
        </p:nvCxnSpPr>
        <p:spPr>
          <a:xfrm flipV="1">
            <a:off x="5112445" y="3829941"/>
            <a:ext cx="1150262" cy="247650"/>
          </a:xfrm>
          <a:prstGeom prst="straightConnector1">
            <a:avLst/>
          </a:prstGeom>
          <a:noFill/>
          <a:ln w="38100" cap="flat" cmpd="sng">
            <a:solidFill>
              <a:srgbClr val="FF0000"/>
            </a:solidFill>
            <a:prstDash val="solid"/>
            <a:round/>
            <a:headEnd type="none" w="med" len="med"/>
            <a:tailEnd type="triangle" w="med" len="med"/>
          </a:ln>
        </p:spPr>
      </p:cxnSp>
      <p:cxnSp>
        <p:nvCxnSpPr>
          <p:cNvPr id="25" name="Google Shape;99;p3">
            <a:extLst>
              <a:ext uri="{FF2B5EF4-FFF2-40B4-BE49-F238E27FC236}">
                <a16:creationId xmlns:a16="http://schemas.microsoft.com/office/drawing/2014/main" id="{3CE4AA90-132B-AD91-3F42-9DA6B3D35E79}"/>
              </a:ext>
            </a:extLst>
          </p:cNvPr>
          <p:cNvCxnSpPr>
            <a:cxnSpLocks/>
          </p:cNvCxnSpPr>
          <p:nvPr/>
        </p:nvCxnSpPr>
        <p:spPr>
          <a:xfrm flipV="1">
            <a:off x="5295900" y="4849551"/>
            <a:ext cx="677570" cy="319630"/>
          </a:xfrm>
          <a:prstGeom prst="straightConnector1">
            <a:avLst/>
          </a:prstGeom>
          <a:noFill/>
          <a:ln w="38100" cap="flat" cmpd="sng">
            <a:solidFill>
              <a:srgbClr val="FF0000"/>
            </a:solidFill>
            <a:prstDash val="solid"/>
            <a:round/>
            <a:headEnd type="none" w="med" len="med"/>
            <a:tailEnd type="triangle" w="med" len="med"/>
          </a:ln>
        </p:spPr>
      </p:cxnSp>
      <p:sp>
        <p:nvSpPr>
          <p:cNvPr id="8" name="TextBox 7">
            <a:extLst>
              <a:ext uri="{FF2B5EF4-FFF2-40B4-BE49-F238E27FC236}">
                <a16:creationId xmlns:a16="http://schemas.microsoft.com/office/drawing/2014/main" id="{D31B1A61-ADE2-D8F6-894E-26134D42E023}"/>
              </a:ext>
            </a:extLst>
          </p:cNvPr>
          <p:cNvSpPr txBox="1"/>
          <p:nvPr/>
        </p:nvSpPr>
        <p:spPr>
          <a:xfrm>
            <a:off x="1115568" y="5785461"/>
            <a:ext cx="10382672" cy="276999"/>
          </a:xfrm>
          <a:prstGeom prst="rect">
            <a:avLst/>
          </a:prstGeom>
          <a:noFill/>
        </p:spPr>
        <p:txBody>
          <a:bodyPr wrap="square">
            <a:spAutoFit/>
          </a:bodyPr>
          <a:lstStyle/>
          <a:p>
            <a:r>
              <a:rPr lang="en-GB" sz="1200" b="1" dirty="0">
                <a:latin typeface="Arial" panose="020B0604020202020204" pitchFamily="34" charset="0"/>
                <a:ea typeface="Arial"/>
                <a:cs typeface="Arial" panose="020B0604020202020204" pitchFamily="34" charset="0"/>
                <a:sym typeface="Arial"/>
              </a:rPr>
              <a:t>     Non-Attenuation Corrected image (NAC)           Model-based A</a:t>
            </a:r>
            <a:r>
              <a:rPr lang="en-US" sz="1200" b="1" dirty="0" err="1">
                <a:latin typeface="Arial" panose="020B0604020202020204" pitchFamily="34" charset="0"/>
                <a:cs typeface="Arial" panose="020B0604020202020204" pitchFamily="34" charset="0"/>
              </a:rPr>
              <a:t>ttenuation</a:t>
            </a:r>
            <a:r>
              <a:rPr lang="en-US" sz="1200" b="1" dirty="0">
                <a:latin typeface="Arial" panose="020B0604020202020204" pitchFamily="34" charset="0"/>
                <a:cs typeface="Arial" panose="020B0604020202020204" pitchFamily="34" charset="0"/>
              </a:rPr>
              <a:t>-scatter corrected image(MAC)                  </a:t>
            </a:r>
            <a:r>
              <a:rPr lang="en-GB" sz="1200" b="1" dirty="0">
                <a:latin typeface="Arial" panose="020B0604020202020204" pitchFamily="34" charset="0"/>
                <a:ea typeface="Arial"/>
                <a:cs typeface="Arial" panose="020B0604020202020204" pitchFamily="34" charset="0"/>
                <a:sym typeface="Arial"/>
              </a:rPr>
              <a:t>CT image</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94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20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200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4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400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40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6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600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nodeType="withEffect">
                                  <p:stCondLst>
                                    <p:cond delay="600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800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80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nodeType="withEffect">
                                  <p:stCondLst>
                                    <p:cond delay="80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0" grpId="0"/>
      <p:bldP spid="54"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CA6CC-1872-2175-1B6A-EBD2A6955AC0}"/>
              </a:ext>
            </a:extLst>
          </p:cNvPr>
          <p:cNvSpPr>
            <a:spLocks noGrp="1"/>
          </p:cNvSpPr>
          <p:nvPr>
            <p:ph type="title"/>
          </p:nvPr>
        </p:nvSpPr>
        <p:spPr/>
        <p:txBody>
          <a:bodyPr/>
          <a:lstStyle/>
          <a:p>
            <a:r>
              <a:rPr lang="en-GB" dirty="0"/>
              <a:t>Auto – Dashboard for ASC</a:t>
            </a:r>
            <a:endParaRPr lang="en-US" dirty="0"/>
          </a:p>
        </p:txBody>
      </p:sp>
      <p:sp>
        <p:nvSpPr>
          <p:cNvPr id="5" name="Content Placeholder 4">
            <a:extLst>
              <a:ext uri="{FF2B5EF4-FFF2-40B4-BE49-F238E27FC236}">
                <a16:creationId xmlns:a16="http://schemas.microsoft.com/office/drawing/2014/main" id="{4592B4D5-1A62-1C16-FDA6-17BA1AFEE22F}"/>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Click on </a:t>
            </a:r>
            <a:r>
              <a:rPr lang="en-US" dirty="0">
                <a:latin typeface="Arial" panose="020B0604020202020204" pitchFamily="34" charset="0"/>
                <a:cs typeface="Arial" panose="020B0604020202020204" pitchFamily="34" charset="0"/>
                <a:hlinkClick r:id="rId3"/>
              </a:rPr>
              <a:t>DL ASC PET App</a:t>
            </a:r>
            <a:endParaRPr lang="en-US" dirty="0">
              <a:latin typeface="Arial" panose="020B0604020202020204" pitchFamily="34" charset="0"/>
              <a:cs typeface="Arial" panose="020B0604020202020204" pitchFamily="34" charset="0"/>
            </a:endParaRPr>
          </a:p>
          <a:p>
            <a:pPr marL="0" indent="0">
              <a:buNone/>
            </a:pPr>
            <a:endParaRPr lang="en-US" dirty="0"/>
          </a:p>
        </p:txBody>
      </p:sp>
      <p:sp>
        <p:nvSpPr>
          <p:cNvPr id="2" name="Slide Number Placeholder 1">
            <a:extLst>
              <a:ext uri="{FF2B5EF4-FFF2-40B4-BE49-F238E27FC236}">
                <a16:creationId xmlns:a16="http://schemas.microsoft.com/office/drawing/2014/main" id="{D9D8C1E7-B854-7BA5-9213-62B111B24D4F}"/>
              </a:ext>
            </a:extLst>
          </p:cNvPr>
          <p:cNvSpPr>
            <a:spLocks noGrp="1"/>
          </p:cNvSpPr>
          <p:nvPr>
            <p:ph type="sldNum" sz="quarter" idx="12"/>
          </p:nvPr>
        </p:nvSpPr>
        <p:spPr/>
        <p:txBody>
          <a:bodyPr/>
          <a:lstStyle/>
          <a:p>
            <a:fld id="{A65A5C87-DF58-40C8-B092-1DE63DB4547E}" type="slidenum">
              <a:rPr lang="en-US" smtClean="0"/>
              <a:pPr/>
              <a:t>30</a:t>
            </a:fld>
            <a:endParaRPr lang="en-US" dirty="0"/>
          </a:p>
        </p:txBody>
      </p:sp>
    </p:spTree>
    <p:extLst>
      <p:ext uri="{BB962C8B-B14F-4D97-AF65-F5344CB8AC3E}">
        <p14:creationId xmlns:p14="http://schemas.microsoft.com/office/powerpoint/2010/main" val="821238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B5F945-6392-7E4F-AF18-275DBC6E6191}"/>
              </a:ext>
            </a:extLst>
          </p:cNvPr>
          <p:cNvSpPr txBox="1"/>
          <p:nvPr/>
        </p:nvSpPr>
        <p:spPr>
          <a:xfrm>
            <a:off x="941293" y="1668585"/>
            <a:ext cx="9886363" cy="2222340"/>
          </a:xfrm>
          <a:prstGeom prst="rect">
            <a:avLst/>
          </a:prstGeom>
          <a:noFill/>
        </p:spPr>
        <p:txBody>
          <a:bodyPr wrap="square">
            <a:spAutoFit/>
          </a:bodyPr>
          <a:lstStyle/>
          <a:p>
            <a:pPr lvl="0" eaLnBrk="0" fontAlgn="base" hangingPunct="0">
              <a:lnSpc>
                <a:spcPct val="200000"/>
              </a:lnSpc>
              <a:spcBef>
                <a:spcPct val="0"/>
              </a:spcBef>
              <a:spcAft>
                <a:spcPct val="0"/>
              </a:spcAft>
            </a:pP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Developed a CT-free DL models for ASC in PET imaging,</a:t>
            </a:r>
          </a:p>
          <a:p>
            <a:pPr lvl="0" eaLnBrk="0" fontAlgn="base" hangingPunct="0">
              <a:lnSpc>
                <a:spcPct val="200000"/>
              </a:lnSpc>
              <a:spcBef>
                <a:spcPct val="0"/>
              </a:spcBef>
              <a:spcAft>
                <a:spcPct val="0"/>
              </a:spcAft>
            </a:pP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Tested across different centers and radiotracers.</a:t>
            </a:r>
          </a:p>
          <a:p>
            <a:pPr lvl="0" eaLnBrk="0" fontAlgn="base" hangingPunct="0">
              <a:lnSpc>
                <a:spcPct val="200000"/>
              </a:lnSpc>
              <a:spcBef>
                <a:spcPct val="0"/>
              </a:spcBef>
              <a:spcAft>
                <a:spcPct val="0"/>
              </a:spcAft>
            </a:pPr>
            <a:r>
              <a:rPr lang="en-US" dirty="0">
                <a:latin typeface="Arial" panose="020B0604020202020204" pitchFamily="34" charset="0"/>
                <a:cs typeface="Arial" panose="020B0604020202020204" pitchFamily="34" charset="0"/>
              </a:rPr>
              <a:t>🗨️ For cross-center data, </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IMCM outperformed ADCM</a:t>
            </a:r>
            <a:r>
              <a:rPr kumimoji="0" lang="en-US" altLang="en-US" sz="1800" b="0" i="0" u="none" strike="noStrike" cap="none" normalizeH="0" dirty="0">
                <a:ln>
                  <a:noFill/>
                </a:ln>
                <a:effectLst/>
                <a:latin typeface="Arial" panose="020B0604020202020204" pitchFamily="34" charset="0"/>
                <a:cs typeface="Arial" panose="020B0604020202020204" pitchFamily="34" charset="0"/>
              </a:rPr>
              <a:t>.</a:t>
            </a:r>
          </a:p>
          <a:p>
            <a:pPr lvl="0" eaLnBrk="0" fontAlgn="base" hangingPunct="0">
              <a:lnSpc>
                <a:spcPct val="200000"/>
              </a:lnSpc>
              <a:spcBef>
                <a:spcPct val="0"/>
              </a:spcBef>
              <a:spcAft>
                <a:spcPct val="0"/>
              </a:spcAft>
            </a:pPr>
            <a:r>
              <a:rPr 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Regarding cross-tracer data, TL-MC obviously follows the regression line.</a:t>
            </a:r>
            <a:endParaRPr kumimoji="0" lang="en-US" altLang="en-US" sz="18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24B181E-0451-BC25-88C5-837DF4975C20}"/>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31</a:t>
            </a:fld>
            <a:endParaRPr lang="en-US" dirty="0">
              <a:latin typeface="Arial" panose="020B0604020202020204" pitchFamily="34" charset="0"/>
              <a:cs typeface="Arial" panose="020B0604020202020204" pitchFamily="34" charset="0"/>
            </a:endParaRPr>
          </a:p>
        </p:txBody>
      </p:sp>
      <p:sp>
        <p:nvSpPr>
          <p:cNvPr id="6" name="Title 7">
            <a:extLst>
              <a:ext uri="{FF2B5EF4-FFF2-40B4-BE49-F238E27FC236}">
                <a16:creationId xmlns:a16="http://schemas.microsoft.com/office/drawing/2014/main" id="{9D0AB587-9D41-9D5A-CC2F-37D85A91A3B2}"/>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Discussion</a:t>
            </a:r>
          </a:p>
        </p:txBody>
      </p:sp>
    </p:spTree>
    <p:extLst>
      <p:ext uri="{BB962C8B-B14F-4D97-AF65-F5344CB8AC3E}">
        <p14:creationId xmlns:p14="http://schemas.microsoft.com/office/powerpoint/2010/main" val="160829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fixed" ptsTypes="">
                                      <p:cBhvr>
                                        <p:cTn id="6" dur="1000" fill="hold"/>
                                        <p:tgtEl>
                                          <p:spTgt spid="6"/>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1500"/>
                                        <p:tgtEl>
                                          <p:spTgt spid="4">
                                            <p:txEl>
                                              <p:pRg st="0" end="0"/>
                                            </p:txEl>
                                          </p:spTgt>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500"/>
                                        <p:tgtEl>
                                          <p:spTgt spid="4">
                                            <p:txEl>
                                              <p:pRg st="1" end="1"/>
                                            </p:txEl>
                                          </p:spTgt>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1500"/>
                                        <p:tgtEl>
                                          <p:spTgt spid="4">
                                            <p:txEl>
                                              <p:pRg st="2" end="2"/>
                                            </p:txEl>
                                          </p:spTgt>
                                        </p:tgtEl>
                                      </p:cBhvr>
                                    </p:animEffect>
                                  </p:childTnLst>
                                </p:cTn>
                              </p:par>
                            </p:childTnLst>
                          </p:cTn>
                        </p:par>
                        <p:par>
                          <p:cTn id="19" fill="hold">
                            <p:stCondLst>
                              <p:cond delay="5500"/>
                            </p:stCondLst>
                            <p:childTnLst>
                              <p:par>
                                <p:cTn id="20" presetID="10" presetClass="entr" presetSubtype="0" fill="hold" grpId="0" nodeType="after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DE8A5-2B15-9E3A-1D8C-5198C35B8FA6}"/>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510E5B68-B44A-C124-00DC-3DE10001DA90}"/>
              </a:ext>
            </a:extLst>
          </p:cNvPr>
          <p:cNvSpPr>
            <a:spLocks noGrp="1"/>
          </p:cNvSpPr>
          <p:nvPr>
            <p:ph idx="1"/>
          </p:nvPr>
        </p:nvSpPr>
        <p:spPr/>
        <p:txBody>
          <a:bodyPr>
            <a:normAutofit fontScale="85000" lnSpcReduction="2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DL-ASC Enhances PET Image Quality</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IMCM vs. ADCM: Performance Comparison</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Improving ASC Accuracy with Multi-Center Data</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Limitations of ADCM in Handling Variability</a:t>
            </a:r>
          </a:p>
          <a:p>
            <a:pPr marL="0" indent="0" eaLnBrk="0" fontAlgn="base" hangingPunct="0">
              <a:lnSpc>
                <a:spcPct val="100000"/>
              </a:lnSpc>
              <a:spcBef>
                <a:spcPct val="0"/>
              </a:spcBef>
              <a:spcAft>
                <a:spcPct val="0"/>
              </a:spcAft>
              <a:buFontTx/>
              <a:buChar char="•"/>
            </a:pPr>
            <a:r>
              <a:rPr kumimoji="0" lang="en-US" altLang="en-US" sz="2800" b="1" i="0" u="none" strike="noStrike" cap="none" normalizeH="0" baseline="0" dirty="0">
                <a:ln>
                  <a:noFill/>
                </a:ln>
                <a:solidFill>
                  <a:schemeClr val="tx1"/>
                </a:solidFill>
                <a:effectLst/>
                <a:latin typeface="Arial" panose="020B0604020202020204" pitchFamily="34" charset="0"/>
              </a:rPr>
              <a:t>Challenges with Universal ADCM Models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Joint Histogram Analysis of ADCM</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TL-MC: Consistent SUV Estimations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CT-Based Corrections and 68Ga PET Imaging</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Single-Center Dataset Limitations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Future Research: Clinical Imaging Parameters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IMCM Performance in Organ-Specific Evaluations</a:t>
            </a:r>
            <a:r>
              <a:rPr kumimoji="0" lang="en-US" altLang="en-US" sz="2800" b="0" i="0" u="none" strike="noStrike" cap="none" normalizeH="0" baseline="0" dirty="0">
                <a:ln>
                  <a:noFill/>
                </a:ln>
                <a:solidFill>
                  <a:schemeClr val="tx1"/>
                </a:solidFill>
                <a:effectLst/>
                <a:latin typeface="Arial" panose="020B0604020202020204" pitchFamily="34" charset="0"/>
              </a:rPr>
              <a:t> </a:t>
            </a:r>
          </a:p>
        </p:txBody>
      </p:sp>
      <p:sp>
        <p:nvSpPr>
          <p:cNvPr id="2" name="Slide Number Placeholder 1">
            <a:extLst>
              <a:ext uri="{FF2B5EF4-FFF2-40B4-BE49-F238E27FC236}">
                <a16:creationId xmlns:a16="http://schemas.microsoft.com/office/drawing/2014/main" id="{CDF034E6-32C5-B359-FF88-827046B9817E}"/>
              </a:ext>
            </a:extLst>
          </p:cNvPr>
          <p:cNvSpPr>
            <a:spLocks noGrp="1"/>
          </p:cNvSpPr>
          <p:nvPr>
            <p:ph type="sldNum" sz="quarter" idx="12"/>
          </p:nvPr>
        </p:nvSpPr>
        <p:spPr/>
        <p:txBody>
          <a:bodyPr/>
          <a:lstStyle/>
          <a:p>
            <a:fld id="{A65A5C87-DF58-40C8-B092-1DE63DB4547E}" type="slidenum">
              <a:rPr lang="en-US" smtClean="0"/>
              <a:t>32</a:t>
            </a:fld>
            <a:endParaRPr lang="en-US" dirty="0"/>
          </a:p>
        </p:txBody>
      </p:sp>
    </p:spTree>
    <p:extLst>
      <p:ext uri="{BB962C8B-B14F-4D97-AF65-F5344CB8AC3E}">
        <p14:creationId xmlns:p14="http://schemas.microsoft.com/office/powerpoint/2010/main" val="1915042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70B856-FDD7-7ED7-C829-5B309A43CAA2}"/>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33</a:t>
            </a:fld>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BB6CF2D-AF96-6968-7DF7-7855EE1A013A}"/>
              </a:ext>
            </a:extLst>
          </p:cNvPr>
          <p:cNvSpPr txBox="1"/>
          <p:nvPr/>
        </p:nvSpPr>
        <p:spPr>
          <a:xfrm>
            <a:off x="957943" y="2147899"/>
            <a:ext cx="10636898" cy="3339889"/>
          </a:xfrm>
          <a:prstGeom prst="rect">
            <a:avLst/>
          </a:prstGeom>
          <a:noFill/>
        </p:spPr>
        <p:txBody>
          <a:bodyPr wrap="square">
            <a:spAutoFit/>
          </a:bodyPr>
          <a:lstStyle/>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Challenged to preserve quantification characteristic of ADCM images,</a:t>
            </a:r>
          </a:p>
          <a:p>
            <a:pPr marR="0" lvl="0" algn="l" defTabSz="914400" rtl="0" eaLnBrk="0" fontAlgn="base" latinLnBrk="0" hangingPunct="0">
              <a:lnSpc>
                <a:spcPct val="200000"/>
              </a:lnSpc>
              <a:spcBef>
                <a:spcPct val="0"/>
              </a:spcBef>
              <a:spcAft>
                <a:spcPct val="0"/>
              </a:spcAft>
              <a:buClrTx/>
              <a:buSzTx/>
              <a:tabLst/>
            </a:pPr>
            <a:r>
              <a:rPr lang="en-US" sz="1600" dirty="0">
                <a:latin typeface="Arial" panose="020B0604020202020204" pitchFamily="34" charset="0"/>
                <a:cs typeface="Arial" panose="020B0604020202020204" pitchFamily="34" charset="0"/>
              </a:rPr>
              <a:t>	due to facing with high value.</a:t>
            </a:r>
          </a:p>
          <a:p>
            <a:pPr lvl="0" eaLnBrk="0" fontAlgn="base" hangingPunct="0">
              <a:lnSpc>
                <a:spcPct val="200000"/>
              </a:lnSpc>
              <a:spcBef>
                <a:spcPct val="0"/>
              </a:spcBef>
              <a:spcAft>
                <a:spcPct val="0"/>
              </a:spcAft>
            </a:pPr>
            <a:r>
              <a:rPr lang="en-US" sz="2000" dirty="0">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effectLst/>
                <a:latin typeface="Arial" panose="020B0604020202020204" pitchFamily="34" charset="0"/>
                <a:cs typeface="Arial" panose="020B0604020202020204" pitchFamily="34" charset="0"/>
              </a:rPr>
              <a:t>Single universal models may not be effective;</a:t>
            </a:r>
          </a:p>
          <a:p>
            <a:pPr marR="0" lvl="0" algn="l" defTabSz="914400" rtl="0" eaLnBrk="0" fontAlgn="base" latinLnBrk="0" hangingPunct="0">
              <a:lnSpc>
                <a:spcPct val="200000"/>
              </a:lnSpc>
              <a:spcBef>
                <a:spcPct val="0"/>
              </a:spcBef>
              <a:spcAft>
                <a:spcPct val="0"/>
              </a:spcAft>
              <a:buClrTx/>
              <a:buSzTx/>
              <a:tabLst/>
            </a:pPr>
            <a:r>
              <a:rPr lang="en-US" altLang="en-US" sz="1600" dirty="0">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effectLst/>
                <a:latin typeface="Arial" panose="020B0604020202020204" pitchFamily="34" charset="0"/>
                <a:cs typeface="Arial" panose="020B0604020202020204" pitchFamily="34" charset="0"/>
              </a:rPr>
              <a:t>radioisotope-specific tuning is necessary.</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GB" altLang="en-US" sz="2000" b="0" i="0" u="none" strike="noStrike" cap="none" normalizeH="0" baseline="0" dirty="0">
                <a:ln>
                  <a:noFill/>
                </a:ln>
                <a:effectLst/>
                <a:latin typeface="Arial" panose="020B0604020202020204" pitchFamily="34" charset="0"/>
                <a:cs typeface="Arial" panose="020B0604020202020204" pitchFamily="34" charset="0"/>
              </a:rPr>
              <a:t>Limited access to computational resources</a:t>
            </a:r>
          </a:p>
          <a:p>
            <a:pPr marR="0" lvl="0" algn="l" defTabSz="914400" rtl="0" eaLnBrk="0" fontAlgn="base" latinLnBrk="0" hangingPunct="0">
              <a:lnSpc>
                <a:spcPct val="200000"/>
              </a:lnSpc>
              <a:spcBef>
                <a:spcPct val="0"/>
              </a:spcBef>
              <a:spcAft>
                <a:spcPct val="0"/>
              </a:spcAft>
              <a:buClrTx/>
              <a:buSzTx/>
              <a:tabLst/>
            </a:pPr>
            <a:r>
              <a:rPr lang="en-GB" altLang="en-US" sz="1600" dirty="0">
                <a:latin typeface="Arial" panose="020B0604020202020204" pitchFamily="34" charset="0"/>
                <a:cs typeface="Arial" panose="020B0604020202020204" pitchFamily="34" charset="0"/>
              </a:rPr>
              <a:t>	</a:t>
            </a:r>
            <a:r>
              <a:rPr kumimoji="0" lang="en-GB" altLang="en-US" sz="1600" b="0" i="0" u="none" strike="noStrike" cap="none" normalizeH="0" baseline="0" dirty="0">
                <a:ln>
                  <a:noFill/>
                </a:ln>
                <a:effectLst/>
                <a:latin typeface="Arial" panose="020B0604020202020204" pitchFamily="34" charset="0"/>
                <a:cs typeface="Arial" panose="020B0604020202020204" pitchFamily="34" charset="0"/>
              </a:rPr>
              <a:t>caused time consuming each training loop.</a:t>
            </a:r>
            <a:endParaRPr kumimoji="0" lang="en-US" altLang="en-US" sz="16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3" name="Title 7">
            <a:extLst>
              <a:ext uri="{FF2B5EF4-FFF2-40B4-BE49-F238E27FC236}">
                <a16:creationId xmlns:a16="http://schemas.microsoft.com/office/drawing/2014/main" id="{4B793591-8BCA-DCBE-92D7-631766C14CB3}"/>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Limitations</a:t>
            </a:r>
          </a:p>
        </p:txBody>
      </p:sp>
    </p:spTree>
    <p:extLst>
      <p:ext uri="{BB962C8B-B14F-4D97-AF65-F5344CB8AC3E}">
        <p14:creationId xmlns:p14="http://schemas.microsoft.com/office/powerpoint/2010/main" val="31723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3"/>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1500"/>
                                        <p:tgtEl>
                                          <p:spTgt spid="4">
                                            <p:txEl>
                                              <p:pRg st="0" end="0"/>
                                            </p:txEl>
                                          </p:spTgt>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500"/>
                                        <p:tgtEl>
                                          <p:spTgt spid="4">
                                            <p:txEl>
                                              <p:pRg st="1" end="1"/>
                                            </p:txEl>
                                          </p:spTgt>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1500"/>
                                        <p:tgtEl>
                                          <p:spTgt spid="4">
                                            <p:txEl>
                                              <p:pRg st="2" end="2"/>
                                            </p:txEl>
                                          </p:spTgt>
                                        </p:tgtEl>
                                      </p:cBhvr>
                                    </p:animEffect>
                                  </p:childTnLst>
                                </p:cTn>
                              </p:par>
                            </p:childTnLst>
                          </p:cTn>
                        </p:par>
                        <p:par>
                          <p:cTn id="19" fill="hold">
                            <p:stCondLst>
                              <p:cond delay="5500"/>
                            </p:stCondLst>
                            <p:childTnLst>
                              <p:par>
                                <p:cTn id="20" presetID="10" presetClass="entr" presetSubtype="0" fill="hold" grpId="0" nodeType="after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500"/>
                                        <p:tgtEl>
                                          <p:spTgt spid="4">
                                            <p:txEl>
                                              <p:pRg st="3" end="3"/>
                                            </p:txEl>
                                          </p:spTgt>
                                        </p:tgtEl>
                                      </p:cBhvr>
                                    </p:animEffect>
                                  </p:childTnLst>
                                </p:cTn>
                              </p:par>
                            </p:childTnLst>
                          </p:cTn>
                        </p:par>
                        <p:par>
                          <p:cTn id="23" fill="hold">
                            <p:stCondLst>
                              <p:cond delay="7000"/>
                            </p:stCondLst>
                            <p:childTnLst>
                              <p:par>
                                <p:cTn id="24" presetID="10" presetClass="entr" presetSubtype="0" fill="hold" grpId="0" nodeType="after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1500"/>
                                        <p:tgtEl>
                                          <p:spTgt spid="4">
                                            <p:txEl>
                                              <p:pRg st="4" end="4"/>
                                            </p:txEl>
                                          </p:spTgt>
                                        </p:tgtEl>
                                      </p:cBhvr>
                                    </p:animEffect>
                                  </p:childTnLst>
                                </p:cTn>
                              </p:par>
                            </p:childTnLst>
                          </p:cTn>
                        </p:par>
                        <p:par>
                          <p:cTn id="27" fill="hold">
                            <p:stCondLst>
                              <p:cond delay="8500"/>
                            </p:stCondLst>
                            <p:childTnLst>
                              <p:par>
                                <p:cTn id="28" presetID="10" presetClass="entr" presetSubtype="0" fill="hold" grpId="0" nodeType="after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1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72746-0609-5ABA-D498-396E4628F451}"/>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34</a:t>
            </a:fld>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ABD0199-3238-A6C4-21AC-47E671DDF5F9}"/>
              </a:ext>
            </a:extLst>
          </p:cNvPr>
          <p:cNvSpPr txBox="1"/>
          <p:nvPr/>
        </p:nvSpPr>
        <p:spPr>
          <a:xfrm>
            <a:off x="741270" y="1576139"/>
            <a:ext cx="11214359" cy="4305666"/>
          </a:xfrm>
          <a:prstGeom prst="rect">
            <a:avLst/>
          </a:prstGeom>
          <a:noFill/>
        </p:spPr>
        <p:txBody>
          <a:bodyPr wrap="square">
            <a:spAutoFit/>
          </a:bodyPr>
          <a:lstStyle/>
          <a:p>
            <a:pPr eaLnBrk="0" fontAlgn="base" hangingPunct="0">
              <a:lnSpc>
                <a:spcPct val="200000"/>
              </a:lnSpc>
              <a:spcBef>
                <a:spcPct val="0"/>
              </a:spcBef>
              <a:spcAft>
                <a:spcPct val="0"/>
              </a:spcAft>
            </a:pPr>
            <a:r>
              <a:rPr lang="en-US" sz="2000"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Train and test the model for more data from other centers.</a:t>
            </a:r>
          </a:p>
          <a:p>
            <a:pPr eaLnBrk="0" fontAlgn="base" hangingPunct="0">
              <a:lnSpc>
                <a:spcPct val="200000"/>
              </a:lnSpc>
              <a:spcBef>
                <a:spcPct val="0"/>
              </a:spcBef>
              <a:spcAft>
                <a:spcPct val="0"/>
              </a:spcAft>
            </a:pPr>
            <a:r>
              <a:rPr lang="en-US" sz="2000"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Assess the model organ-wise.</a:t>
            </a:r>
          </a:p>
          <a:p>
            <a:pPr eaLnBrk="0" fontAlgn="base" hangingPunct="0">
              <a:lnSpc>
                <a:spcPct val="200000"/>
              </a:lnSpc>
              <a:spcBef>
                <a:spcPct val="0"/>
              </a:spcBef>
              <a:spcAft>
                <a:spcPct val="0"/>
              </a:spcAf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Explore more Clinical Imaging Parameters.</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Targeted analysis for artifactual images.</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Rigorous statistical testing of categorized outcomes.</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Investigate other Neural Networks.</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Explore</a:t>
            </a:r>
            <a:r>
              <a:rPr kumimoji="0" lang="en-US" altLang="en-US" sz="2000" i="0" u="none" strike="noStrike" cap="none" normalizeH="0" dirty="0">
                <a:ln>
                  <a:noFill/>
                </a:ln>
                <a:effectLst/>
                <a:latin typeface="Arial" panose="020B0604020202020204" pitchFamily="34" charset="0"/>
                <a:cs typeface="Arial" panose="020B0604020202020204" pitchFamily="34" charset="0"/>
              </a:rPr>
              <a:t> more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other hyper-parameters.</a:t>
            </a:r>
          </a:p>
        </p:txBody>
      </p:sp>
      <p:sp>
        <p:nvSpPr>
          <p:cNvPr id="4" name="Title 7">
            <a:extLst>
              <a:ext uri="{FF2B5EF4-FFF2-40B4-BE49-F238E27FC236}">
                <a16:creationId xmlns:a16="http://schemas.microsoft.com/office/drawing/2014/main" id="{B9551DF7-F8C0-3671-37FD-9093933FA622}"/>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Future Work</a:t>
            </a:r>
          </a:p>
        </p:txBody>
      </p:sp>
    </p:spTree>
    <p:extLst>
      <p:ext uri="{BB962C8B-B14F-4D97-AF65-F5344CB8AC3E}">
        <p14:creationId xmlns:p14="http://schemas.microsoft.com/office/powerpoint/2010/main" val="325349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1500"/>
                                        <p:tgtEl>
                                          <p:spTgt spid="6">
                                            <p:txEl>
                                              <p:pRg st="0" end="0"/>
                                            </p:txEl>
                                          </p:spTgt>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500"/>
                                        <p:tgtEl>
                                          <p:spTgt spid="6">
                                            <p:txEl>
                                              <p:pRg st="1" end="1"/>
                                            </p:txEl>
                                          </p:spTgt>
                                        </p:tgtEl>
                                      </p:cBhvr>
                                    </p:animEffect>
                                  </p:childTnLst>
                                </p:cTn>
                              </p:par>
                            </p:childTnLst>
                          </p:cTn>
                        </p:par>
                        <p:par>
                          <p:cTn id="15" fill="hold">
                            <p:stCondLst>
                              <p:cond delay="4000"/>
                            </p:stCondLst>
                            <p:childTnLst>
                              <p:par>
                                <p:cTn id="16" presetID="10" presetClass="entr" presetSubtype="0" fill="hold" nodeType="after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1500"/>
                                        <p:tgtEl>
                                          <p:spTgt spid="6">
                                            <p:txEl>
                                              <p:pRg st="2" end="2"/>
                                            </p:txEl>
                                          </p:spTgt>
                                        </p:tgtEl>
                                      </p:cBhvr>
                                    </p:animEffect>
                                  </p:childTnLst>
                                </p:cTn>
                              </p:par>
                            </p:childTnLst>
                          </p:cTn>
                        </p:par>
                        <p:par>
                          <p:cTn id="19" fill="hold">
                            <p:stCondLst>
                              <p:cond delay="5500"/>
                            </p:stCondLst>
                            <p:childTnLst>
                              <p:par>
                                <p:cTn id="20" presetID="10" presetClass="entr" presetSubtype="0" fill="hold"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500"/>
                                        <p:tgtEl>
                                          <p:spTgt spid="6">
                                            <p:txEl>
                                              <p:pRg st="3" end="3"/>
                                            </p:txEl>
                                          </p:spTgt>
                                        </p:tgtEl>
                                      </p:cBhvr>
                                    </p:animEffect>
                                  </p:childTnLst>
                                </p:cTn>
                              </p:par>
                            </p:childTnLst>
                          </p:cTn>
                        </p:par>
                        <p:par>
                          <p:cTn id="23" fill="hold">
                            <p:stCondLst>
                              <p:cond delay="7000"/>
                            </p:stCondLst>
                            <p:childTnLst>
                              <p:par>
                                <p:cTn id="24" presetID="10" presetClass="entr" presetSubtype="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1500"/>
                                        <p:tgtEl>
                                          <p:spTgt spid="6">
                                            <p:txEl>
                                              <p:pRg st="4" end="4"/>
                                            </p:txEl>
                                          </p:spTgt>
                                        </p:tgtEl>
                                      </p:cBhvr>
                                    </p:animEffect>
                                  </p:childTnLst>
                                </p:cTn>
                              </p:par>
                            </p:childTnLst>
                          </p:cTn>
                        </p:par>
                        <p:par>
                          <p:cTn id="27" fill="hold">
                            <p:stCondLst>
                              <p:cond delay="8500"/>
                            </p:stCondLst>
                            <p:childTnLst>
                              <p:par>
                                <p:cTn id="28" presetID="10" presetClass="entr" presetSubtype="0" fill="hold" nodeType="after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1500"/>
                                        <p:tgtEl>
                                          <p:spTgt spid="6">
                                            <p:txEl>
                                              <p:pRg st="5" end="5"/>
                                            </p:txEl>
                                          </p:spTgt>
                                        </p:tgtEl>
                                      </p:cBhvr>
                                    </p:animEffect>
                                  </p:childTnLst>
                                </p:cTn>
                              </p:par>
                            </p:childTnLst>
                          </p:cTn>
                        </p:par>
                        <p:par>
                          <p:cTn id="31" fill="hold">
                            <p:stCondLst>
                              <p:cond delay="10000"/>
                            </p:stCondLst>
                            <p:childTnLst>
                              <p:par>
                                <p:cTn id="32" presetID="10" presetClass="entr" presetSubtype="0" fill="hold" nodeType="after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1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268F9-DE64-37EA-C1DA-BCE6B5A57346}"/>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35</a:t>
            </a:fld>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BA3F9D2-98AB-5AE2-274B-E1B64B3A85EA}"/>
              </a:ext>
            </a:extLst>
          </p:cNvPr>
          <p:cNvSpPr txBox="1"/>
          <p:nvPr/>
        </p:nvSpPr>
        <p:spPr>
          <a:xfrm>
            <a:off x="1030514" y="1578162"/>
            <a:ext cx="10268857" cy="4899868"/>
          </a:xfrm>
          <a:prstGeom prst="rect">
            <a:avLst/>
          </a:prstGeom>
          <a:noFill/>
        </p:spPr>
        <p:txBody>
          <a:bodyPr wrap="square">
            <a:spAutoFit/>
          </a:bodyPr>
          <a:lstStyle/>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GB" dirty="0">
                <a:latin typeface="Arial" panose="020B0604020202020204" pitchFamily="34" charset="0"/>
                <a:ea typeface="Times New Roman"/>
                <a:cs typeface="Arial" panose="020B0604020202020204" pitchFamily="34" charset="0"/>
                <a:sym typeface="Times New Roman"/>
              </a:rPr>
              <a:t>Designed a network to directly performs ASC from raw data.</a:t>
            </a:r>
          </a:p>
          <a:p>
            <a:pPr eaLnBrk="0" fontAlgn="base" hangingPunct="0">
              <a:lnSpc>
                <a:spcPct val="150000"/>
              </a:lnSpc>
              <a:spcBef>
                <a:spcPct val="0"/>
              </a:spcBef>
              <a:spcAft>
                <a:spcPct val="0"/>
              </a:spcAft>
            </a:pPr>
            <a:r>
              <a:rPr lang="en-GB" sz="1200" dirty="0"/>
              <a:t>minimizing vulnerabilities related to pseudo-CT synthesis challenges.</a:t>
            </a:r>
            <a:endParaRPr lang="en-GB" sz="500" dirty="0">
              <a:latin typeface="Arial" panose="020B0604020202020204" pitchFamily="34" charset="0"/>
              <a:ea typeface="Times New Roman"/>
              <a:cs typeface="Arial" panose="020B0604020202020204" pitchFamily="34" charset="0"/>
              <a:sym typeface="Times New Roman"/>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Preformed well in different centers.</a:t>
            </a:r>
          </a:p>
          <a:p>
            <a:pPr eaLnBrk="0" fontAlgn="base" hangingPunct="0">
              <a:lnSpc>
                <a:spcPct val="150000"/>
              </a:lnSpc>
              <a:spcBef>
                <a:spcPct val="0"/>
              </a:spcBef>
              <a:spcAft>
                <a:spcPct val="0"/>
              </a:spcAft>
            </a:pPr>
            <a:r>
              <a:rPr lang="en-US" altLang="en-US" sz="1400" dirty="0">
                <a:latin typeface="Arial" panose="020B0604020202020204" pitchFamily="34" charset="0"/>
                <a:cs typeface="Arial" panose="020B0604020202020204" pitchFamily="34" charset="0"/>
              </a:rPr>
              <a:t> 	making it reliable and flexible for use in clinics.</a:t>
            </a:r>
          </a:p>
          <a:p>
            <a:pPr eaLnBrk="0" fontAlgn="base" hangingPunct="0">
              <a:lnSpc>
                <a:spcPct val="150000"/>
              </a:lnSpc>
              <a:spcBef>
                <a:spcPct val="0"/>
              </a:spcBef>
              <a:spcAft>
                <a:spcPct val="0"/>
              </a:spcAft>
            </a:pPr>
            <a:endParaRPr lang="en-US" altLang="en-US" sz="500" dirty="0">
              <a:latin typeface="Arial" panose="020B0604020202020204" pitchFamily="34" charset="0"/>
              <a:cs typeface="Arial" panose="020B0604020202020204" pitchFamily="34" charset="0"/>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GB" dirty="0">
                <a:latin typeface="Arial" panose="020B0604020202020204" pitchFamily="34" charset="0"/>
                <a:ea typeface="Times New Roman"/>
                <a:cs typeface="Arial" panose="020B0604020202020204" pitchFamily="34" charset="0"/>
                <a:sym typeface="Times New Roman"/>
              </a:rPr>
              <a:t>Addressed artifact challenges effectively.</a:t>
            </a:r>
          </a:p>
          <a:p>
            <a:pPr eaLnBrk="0" fontAlgn="base" hangingPunct="0">
              <a:lnSpc>
                <a:spcPct val="150000"/>
              </a:lnSpc>
              <a:spcBef>
                <a:spcPct val="0"/>
              </a:spcBef>
              <a:spcAft>
                <a:spcPct val="0"/>
              </a:spcAft>
            </a:pPr>
            <a:r>
              <a:rPr lang="en-GB" sz="1400" dirty="0"/>
              <a:t>showcasing a high capability in detecting and removing artifacts in PET scans</a:t>
            </a:r>
            <a:endParaRPr lang="en-US" altLang="en-US" sz="500" dirty="0">
              <a:latin typeface="Arial" panose="020B0604020202020204" pitchFamily="34" charset="0"/>
              <a:cs typeface="Arial" panose="020B0604020202020204" pitchFamily="34" charset="0"/>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C</a:t>
            </a:r>
            <a:r>
              <a:rPr lang="en-GB" dirty="0" err="1">
                <a:latin typeface="Arial" panose="020B0604020202020204" pitchFamily="34" charset="0"/>
                <a:cs typeface="Arial" panose="020B0604020202020204" pitchFamily="34" charset="0"/>
                <a:sym typeface="Times New Roman"/>
              </a:rPr>
              <a:t>onstructed</a:t>
            </a:r>
            <a:r>
              <a:rPr lang="en-GB" dirty="0">
                <a:latin typeface="Arial" panose="020B0604020202020204" pitchFamily="34" charset="0"/>
                <a:cs typeface="Arial" panose="020B0604020202020204" pitchFamily="34" charset="0"/>
                <a:sym typeface="Times New Roman"/>
              </a:rPr>
              <a:t> a quality control method</a:t>
            </a:r>
          </a:p>
          <a:p>
            <a:pPr eaLnBrk="0" fontAlgn="base" hangingPunct="0">
              <a:lnSpc>
                <a:spcPct val="150000"/>
              </a:lnSpc>
              <a:spcBef>
                <a:spcPct val="0"/>
              </a:spcBef>
              <a:spcAft>
                <a:spcPct val="0"/>
              </a:spcAft>
            </a:pPr>
            <a:r>
              <a:rPr lang="en-GB" sz="1400" dirty="0">
                <a:latin typeface="Arial" panose="020B0604020202020204" pitchFamily="34" charset="0"/>
                <a:cs typeface="Arial" panose="020B0604020202020204" pitchFamily="34" charset="0"/>
                <a:sym typeface="Times New Roman"/>
              </a:rPr>
              <a:t> 	to not only detect but to also overcome those artifacts. </a:t>
            </a:r>
          </a:p>
          <a:p>
            <a:pPr eaLnBrk="0" fontAlgn="base" hangingPunct="0">
              <a:lnSpc>
                <a:spcPct val="150000"/>
              </a:lnSpc>
              <a:spcBef>
                <a:spcPct val="0"/>
              </a:spcBef>
              <a:spcAft>
                <a:spcPct val="0"/>
              </a:spcAft>
            </a:pPr>
            <a:endParaRPr lang="en-GB" sz="500" dirty="0">
              <a:latin typeface="Arial" panose="020B0604020202020204" pitchFamily="34" charset="0"/>
              <a:cs typeface="Arial" panose="020B0604020202020204" pitchFamily="34" charset="0"/>
              <a:sym typeface="Times New Roman"/>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sym typeface="Times New Roman"/>
              </a:rPr>
              <a:t>A</a:t>
            </a:r>
            <a:r>
              <a:rPr lang="en-GB" dirty="0">
                <a:latin typeface="Arial" panose="020B0604020202020204" pitchFamily="34" charset="0"/>
                <a:ea typeface="Times New Roman"/>
                <a:cs typeface="Arial" panose="020B0604020202020204" pitchFamily="34" charset="0"/>
                <a:sym typeface="Times New Roman"/>
              </a:rPr>
              <a:t>pplicable where only </a:t>
            </a:r>
            <a:r>
              <a:rPr lang="en-US" dirty="0">
                <a:latin typeface="Arial" panose="020B0604020202020204" pitchFamily="34" charset="0"/>
                <a:cs typeface="Arial" panose="020B0604020202020204" pitchFamily="34" charset="0"/>
              </a:rPr>
              <a:t>Stand-alone PET</a:t>
            </a:r>
          </a:p>
          <a:p>
            <a:pPr eaLnBrk="0" fontAlgn="base" hangingPunct="0">
              <a:lnSpc>
                <a:spcPct val="150000"/>
              </a:lnSpc>
              <a:spcBef>
                <a:spcPct val="0"/>
              </a:spcBef>
              <a:spcAft>
                <a:spcPct val="0"/>
              </a:spcAft>
            </a:pPr>
            <a:r>
              <a:rPr lang="en-GB" sz="1400" dirty="0">
                <a:latin typeface="Arial" panose="020B0604020202020204" pitchFamily="34" charset="0"/>
                <a:ea typeface="Times New Roman"/>
                <a:cs typeface="Arial" panose="020B0604020202020204" pitchFamily="34" charset="0"/>
                <a:sym typeface="Times New Roman"/>
              </a:rPr>
              <a:t>	or PET/MRI systems are available.</a:t>
            </a:r>
          </a:p>
          <a:p>
            <a:pPr eaLnBrk="0" fontAlgn="base" hangingPunct="0">
              <a:lnSpc>
                <a:spcPct val="150000"/>
              </a:lnSpc>
              <a:spcBef>
                <a:spcPct val="0"/>
              </a:spcBef>
              <a:spcAft>
                <a:spcPct val="0"/>
              </a:spcAft>
            </a:pPr>
            <a:endParaRPr lang="en-GB" sz="500" dirty="0">
              <a:latin typeface="Arial" panose="020B0604020202020204" pitchFamily="34" charset="0"/>
              <a:ea typeface="Times New Roman"/>
              <a:cs typeface="Arial" panose="020B0604020202020204" pitchFamily="34" charset="0"/>
              <a:sym typeface="Times New Roman"/>
            </a:endParaRPr>
          </a:p>
          <a:p>
            <a:pPr eaLnBrk="0" fontAlgn="base" hangingPunct="0">
              <a:lnSpc>
                <a:spcPct val="150000"/>
              </a:lnSpc>
              <a:spcBef>
                <a:spcPct val="0"/>
              </a:spcBef>
              <a:spcAft>
                <a:spcPct val="0"/>
              </a:spcAft>
            </a:pPr>
            <a:r>
              <a:rPr lang="en-US" sz="1400" dirty="0">
                <a:latin typeface="Arial" panose="020B0604020202020204" pitchFamily="34" charset="0"/>
                <a:cs typeface="Arial" panose="020B0604020202020204" pitchFamily="34" charset="0"/>
              </a:rPr>
              <a:t>🔍 </a:t>
            </a:r>
            <a:r>
              <a:rPr lang="en-GB" dirty="0">
                <a:latin typeface="Arial" panose="020B0604020202020204" pitchFamily="34" charset="0"/>
                <a:ea typeface="Times New Roman"/>
                <a:cs typeface="Arial" panose="020B0604020202020204" pitchFamily="34" charset="0"/>
                <a:sym typeface="Times New Roman"/>
              </a:rPr>
              <a:t>Reduced in the cumulative radiation dose</a:t>
            </a:r>
          </a:p>
          <a:p>
            <a:pPr eaLnBrk="0" fontAlgn="base" hangingPunct="0">
              <a:lnSpc>
                <a:spcPct val="150000"/>
              </a:lnSpc>
              <a:spcBef>
                <a:spcPct val="0"/>
              </a:spcBef>
              <a:spcAft>
                <a:spcPct val="0"/>
              </a:spcAft>
            </a:pPr>
            <a:r>
              <a:rPr lang="en-GB" sz="1400" dirty="0">
                <a:latin typeface="Arial" panose="020B0604020202020204" pitchFamily="34" charset="0"/>
                <a:ea typeface="Times New Roman"/>
                <a:cs typeface="Arial" panose="020B0604020202020204" pitchFamily="34" charset="0"/>
                <a:sym typeface="Times New Roman"/>
              </a:rPr>
              <a:t> 	would be valuable, particularly the paediatrics population</a:t>
            </a:r>
          </a:p>
        </p:txBody>
      </p:sp>
      <p:sp>
        <p:nvSpPr>
          <p:cNvPr id="3" name="Title 7">
            <a:extLst>
              <a:ext uri="{FF2B5EF4-FFF2-40B4-BE49-F238E27FC236}">
                <a16:creationId xmlns:a16="http://schemas.microsoft.com/office/drawing/2014/main" id="{4CB9CD6E-E030-2DB9-1FEE-3DB3B4FDCFDF}"/>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Conclusion</a:t>
            </a:r>
          </a:p>
        </p:txBody>
      </p:sp>
    </p:spTree>
    <p:extLst>
      <p:ext uri="{BB962C8B-B14F-4D97-AF65-F5344CB8AC3E}">
        <p14:creationId xmlns:p14="http://schemas.microsoft.com/office/powerpoint/2010/main" val="378185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3"/>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1500"/>
                                        <p:tgtEl>
                                          <p:spTgt spid="4">
                                            <p:txEl>
                                              <p:pRg st="0" end="0"/>
                                            </p:txEl>
                                          </p:spTgt>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500"/>
                                        <p:tgtEl>
                                          <p:spTgt spid="4">
                                            <p:txEl>
                                              <p:pRg st="2" end="2"/>
                                            </p:txEl>
                                          </p:spTgt>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1500"/>
                                        <p:tgtEl>
                                          <p:spTgt spid="4">
                                            <p:txEl>
                                              <p:pRg st="3" end="3"/>
                                            </p:txEl>
                                          </p:spTgt>
                                        </p:tgtEl>
                                      </p:cBhvr>
                                    </p:animEffect>
                                  </p:childTnLst>
                                </p:cTn>
                              </p:par>
                            </p:childTnLst>
                          </p:cTn>
                        </p:par>
                        <p:par>
                          <p:cTn id="19" fill="hold">
                            <p:stCondLst>
                              <p:cond delay="5500"/>
                            </p:stCondLst>
                            <p:childTnLst>
                              <p:par>
                                <p:cTn id="20" presetID="10" presetClass="entr" presetSubtype="0" fill="hold" grpId="0" nodeType="after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500"/>
                                        <p:tgtEl>
                                          <p:spTgt spid="4">
                                            <p:txEl>
                                              <p:pRg st="5" end="5"/>
                                            </p:txEl>
                                          </p:spTgt>
                                        </p:tgtEl>
                                      </p:cBhvr>
                                    </p:animEffect>
                                  </p:childTnLst>
                                </p:cTn>
                              </p:par>
                            </p:childTnLst>
                          </p:cTn>
                        </p:par>
                        <p:par>
                          <p:cTn id="23" fill="hold">
                            <p:stCondLst>
                              <p:cond delay="7000"/>
                            </p:stCondLst>
                            <p:childTnLst>
                              <p:par>
                                <p:cTn id="24" presetID="10" presetClass="entr" presetSubtype="0" fill="hold" grpId="0" nodeType="after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1500"/>
                                        <p:tgtEl>
                                          <p:spTgt spid="4">
                                            <p:txEl>
                                              <p:pRg st="7" end="7"/>
                                            </p:txEl>
                                          </p:spTgt>
                                        </p:tgtEl>
                                      </p:cBhvr>
                                    </p:animEffect>
                                  </p:childTnLst>
                                </p:cTn>
                              </p:par>
                            </p:childTnLst>
                          </p:cTn>
                        </p:par>
                        <p:par>
                          <p:cTn id="27" fill="hold">
                            <p:stCondLst>
                              <p:cond delay="8500"/>
                            </p:stCondLst>
                            <p:childTnLst>
                              <p:par>
                                <p:cTn id="28" presetID="10" presetClass="entr" presetSubtype="0" fill="hold" grpId="0" nodeType="after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1500"/>
                                        <p:tgtEl>
                                          <p:spTgt spid="4">
                                            <p:txEl>
                                              <p:pRg st="8" end="8"/>
                                            </p:txEl>
                                          </p:spTgt>
                                        </p:tgtEl>
                                      </p:cBhvr>
                                    </p:animEffect>
                                  </p:childTnLst>
                                </p:cTn>
                              </p:par>
                            </p:childTnLst>
                          </p:cTn>
                        </p:par>
                        <p:par>
                          <p:cTn id="31" fill="hold">
                            <p:stCondLst>
                              <p:cond delay="10000"/>
                            </p:stCondLst>
                            <p:childTnLst>
                              <p:par>
                                <p:cTn id="32" presetID="10" presetClass="entr" presetSubtype="0" fill="hold" grpId="0" nodeType="afterEffect">
                                  <p:stCondLst>
                                    <p:cond delay="0"/>
                                  </p:stCondLst>
                                  <p:childTnLst>
                                    <p:set>
                                      <p:cBhvr>
                                        <p:cTn id="33" dur="1" fill="hold">
                                          <p:stCondLst>
                                            <p:cond delay="0"/>
                                          </p:stCondLst>
                                        </p:cTn>
                                        <p:tgtEl>
                                          <p:spTgt spid="4">
                                            <p:txEl>
                                              <p:pRg st="10" end="10"/>
                                            </p:txEl>
                                          </p:spTgt>
                                        </p:tgtEl>
                                        <p:attrNameLst>
                                          <p:attrName>style.visibility</p:attrName>
                                        </p:attrNameLst>
                                      </p:cBhvr>
                                      <p:to>
                                        <p:strVal val="visible"/>
                                      </p:to>
                                    </p:set>
                                    <p:animEffect transition="in" filter="fade">
                                      <p:cBhvr>
                                        <p:cTn id="34" dur="1500"/>
                                        <p:tgtEl>
                                          <p:spTgt spid="4">
                                            <p:txEl>
                                              <p:pRg st="10" end="10"/>
                                            </p:txEl>
                                          </p:spTgt>
                                        </p:tgtEl>
                                      </p:cBhvr>
                                    </p:animEffect>
                                  </p:childTnLst>
                                </p:cTn>
                              </p:par>
                            </p:childTnLst>
                          </p:cTn>
                        </p:par>
                        <p:par>
                          <p:cTn id="35" fill="hold">
                            <p:stCondLst>
                              <p:cond delay="11500"/>
                            </p:stCondLst>
                            <p:childTnLst>
                              <p:par>
                                <p:cTn id="36" presetID="10" presetClass="entr" presetSubtype="0" fill="hold" grpId="0" nodeType="after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1500"/>
                                        <p:tgtEl>
                                          <p:spTgt spid="4">
                                            <p:txEl>
                                              <p:pRg st="11" end="11"/>
                                            </p:txEl>
                                          </p:spTgt>
                                        </p:tgtEl>
                                      </p:cBhvr>
                                    </p:animEffect>
                                  </p:childTnLst>
                                </p:cTn>
                              </p:par>
                            </p:childTnLst>
                          </p:cTn>
                        </p:par>
                        <p:par>
                          <p:cTn id="39" fill="hold">
                            <p:stCondLst>
                              <p:cond delay="13000"/>
                            </p:stCondLst>
                            <p:childTnLst>
                              <p:par>
                                <p:cTn id="40" presetID="10" presetClass="entr" presetSubtype="0" fill="hold" grpId="0" nodeType="afterEffect">
                                  <p:stCondLst>
                                    <p:cond delay="0"/>
                                  </p:stCondLst>
                                  <p:childTnLst>
                                    <p:set>
                                      <p:cBhvr>
                                        <p:cTn id="41" dur="1" fill="hold">
                                          <p:stCondLst>
                                            <p:cond delay="0"/>
                                          </p:stCondLst>
                                        </p:cTn>
                                        <p:tgtEl>
                                          <p:spTgt spid="4">
                                            <p:txEl>
                                              <p:pRg st="13" end="13"/>
                                            </p:txEl>
                                          </p:spTgt>
                                        </p:tgtEl>
                                        <p:attrNameLst>
                                          <p:attrName>style.visibility</p:attrName>
                                        </p:attrNameLst>
                                      </p:cBhvr>
                                      <p:to>
                                        <p:strVal val="visible"/>
                                      </p:to>
                                    </p:set>
                                    <p:animEffect transition="in" filter="fade">
                                      <p:cBhvr>
                                        <p:cTn id="42" dur="1500"/>
                                        <p:tgtEl>
                                          <p:spTgt spid="4">
                                            <p:txEl>
                                              <p:pRg st="13" end="13"/>
                                            </p:txEl>
                                          </p:spTgt>
                                        </p:tgtEl>
                                      </p:cBhvr>
                                    </p:animEffect>
                                  </p:childTnLst>
                                </p:cTn>
                              </p:par>
                            </p:childTnLst>
                          </p:cTn>
                        </p:par>
                        <p:par>
                          <p:cTn id="43" fill="hold">
                            <p:stCondLst>
                              <p:cond delay="14500"/>
                            </p:stCondLst>
                            <p:childTnLst>
                              <p:par>
                                <p:cTn id="44" presetID="10" presetClass="entr" presetSubtype="0" fill="hold" grpId="0" nodeType="afterEffect">
                                  <p:stCondLst>
                                    <p:cond delay="0"/>
                                  </p:stCondLst>
                                  <p:childTnLst>
                                    <p:set>
                                      <p:cBhvr>
                                        <p:cTn id="45" dur="1" fill="hold">
                                          <p:stCondLst>
                                            <p:cond delay="0"/>
                                          </p:stCondLst>
                                        </p:cTn>
                                        <p:tgtEl>
                                          <p:spTgt spid="4">
                                            <p:txEl>
                                              <p:pRg st="14" end="14"/>
                                            </p:txEl>
                                          </p:spTgt>
                                        </p:tgtEl>
                                        <p:attrNameLst>
                                          <p:attrName>style.visibility</p:attrName>
                                        </p:attrNameLst>
                                      </p:cBhvr>
                                      <p:to>
                                        <p:strVal val="visible"/>
                                      </p:to>
                                    </p:set>
                                    <p:animEffect transition="in" filter="fade">
                                      <p:cBhvr>
                                        <p:cTn id="46" dur="1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218C7-15E9-FFA0-1C78-05B7C3742F7C}"/>
              </a:ext>
            </a:extLst>
          </p:cNvPr>
          <p:cNvSpPr>
            <a:spLocks noGrp="1"/>
          </p:cNvSpPr>
          <p:nvPr>
            <p:ph type="title"/>
          </p:nvPr>
        </p:nvSpPr>
        <p:spPr/>
        <p:txBody>
          <a:bodyPr/>
          <a:lstStyle/>
          <a:p>
            <a:r>
              <a:rPr lang="en-US" sz="3200" b="1" dirty="0">
                <a:solidFill>
                  <a:srgbClr val="7030A0"/>
                </a:solidFill>
              </a:rPr>
              <a:t>References</a:t>
            </a:r>
            <a:endParaRPr lang="en-US" dirty="0"/>
          </a:p>
        </p:txBody>
      </p:sp>
      <p:sp>
        <p:nvSpPr>
          <p:cNvPr id="6" name="Text Placeholder 5">
            <a:extLst>
              <a:ext uri="{FF2B5EF4-FFF2-40B4-BE49-F238E27FC236}">
                <a16:creationId xmlns:a16="http://schemas.microsoft.com/office/drawing/2014/main" id="{022FA384-4E4C-B02C-42C8-12E757CE765A}"/>
              </a:ext>
            </a:extLst>
          </p:cNvPr>
          <p:cNvSpPr>
            <a:spLocks noGrp="1"/>
          </p:cNvSpPr>
          <p:nvPr>
            <p:ph idx="1"/>
          </p:nvPr>
        </p:nvSpPr>
        <p:spPr>
          <a:xfrm>
            <a:off x="1115568" y="1937657"/>
            <a:ext cx="10168128" cy="4234543"/>
          </a:xfrm>
        </p:spPr>
        <p:txBody>
          <a:bodyPr>
            <a:normAutofit fontScale="92500" lnSpcReduction="10000"/>
          </a:bodyPr>
          <a:lstStyle/>
          <a:p>
            <a:pPr marL="0" indent="0">
              <a:lnSpc>
                <a:spcPct val="140000"/>
              </a:lnSpc>
              <a:spcBef>
                <a:spcPts val="0"/>
              </a:spcBef>
              <a:buNone/>
            </a:pPr>
            <a:r>
              <a:rPr lang="en-GB" sz="1600" dirty="0">
                <a:solidFill>
                  <a:srgbClr val="222222"/>
                </a:solidFill>
                <a:effectLst/>
                <a:highlight>
                  <a:srgbClr val="FFFFFF"/>
                </a:highlight>
                <a:latin typeface="Arial" panose="020B0604020202020204" pitchFamily="34" charset="0"/>
                <a:cs typeface="Arial" panose="020B0604020202020204" pitchFamily="34" charset="0"/>
              </a:rPr>
              <a:t>[1] </a:t>
            </a:r>
            <a:r>
              <a:rPr lang="en-US" sz="1600" dirty="0">
                <a:latin typeface="Arial" panose="020B0604020202020204" pitchFamily="34" charset="0"/>
                <a:cs typeface="Arial" panose="020B0604020202020204" pitchFamily="34" charset="0"/>
              </a:rPr>
              <a:t>Shiri I, </a:t>
            </a:r>
            <a:r>
              <a:rPr lang="en-US" sz="1600" dirty="0" err="1">
                <a:latin typeface="Arial" panose="020B0604020202020204" pitchFamily="34" charset="0"/>
                <a:cs typeface="Arial" panose="020B0604020202020204" pitchFamily="34" charset="0"/>
              </a:rPr>
              <a:t>Salimi</a:t>
            </a:r>
            <a:r>
              <a:rPr lang="en-US" sz="1600" dirty="0">
                <a:latin typeface="Arial" panose="020B0604020202020204" pitchFamily="34" charset="0"/>
                <a:cs typeface="Arial" panose="020B0604020202020204" pitchFamily="34" charset="0"/>
              </a:rPr>
              <a:t> Y, </a:t>
            </a:r>
            <a:r>
              <a:rPr lang="en-US" sz="1600" dirty="0" err="1">
                <a:latin typeface="Arial" panose="020B0604020202020204" pitchFamily="34" charset="0"/>
                <a:cs typeface="Arial" panose="020B0604020202020204" pitchFamily="34" charset="0"/>
              </a:rPr>
              <a:t>Hervier</a:t>
            </a:r>
            <a:r>
              <a:rPr lang="en-US" sz="1600" dirty="0">
                <a:latin typeface="Arial" panose="020B0604020202020204" pitchFamily="34" charset="0"/>
                <a:cs typeface="Arial" panose="020B0604020202020204" pitchFamily="34" charset="0"/>
              </a:rPr>
              <a:t> E, </a:t>
            </a:r>
            <a:r>
              <a:rPr lang="en-US" sz="1600" dirty="0" err="1">
                <a:latin typeface="Arial" panose="020B0604020202020204" pitchFamily="34" charset="0"/>
                <a:cs typeface="Arial" panose="020B0604020202020204" pitchFamily="34" charset="0"/>
              </a:rPr>
              <a:t>Pezzoni</a:t>
            </a:r>
            <a:r>
              <a:rPr lang="en-US" sz="1600" dirty="0">
                <a:latin typeface="Arial" panose="020B0604020202020204" pitchFamily="34" charset="0"/>
                <a:cs typeface="Arial" panose="020B0604020202020204" pitchFamily="34" charset="0"/>
              </a:rPr>
              <a:t> A, </a:t>
            </a:r>
            <a:r>
              <a:rPr lang="en-US" sz="1600" dirty="0" err="1">
                <a:latin typeface="Arial" panose="020B0604020202020204" pitchFamily="34" charset="0"/>
                <a:cs typeface="Arial" panose="020B0604020202020204" pitchFamily="34" charset="0"/>
              </a:rPr>
              <a:t>Sanaat</a:t>
            </a:r>
            <a:r>
              <a:rPr lang="en-US" sz="1600" dirty="0">
                <a:latin typeface="Arial" panose="020B0604020202020204" pitchFamily="34" charset="0"/>
                <a:cs typeface="Arial" panose="020B0604020202020204" pitchFamily="34" charset="0"/>
              </a:rPr>
              <a:t> A, Mostafaei S, et al. Artificial Intelligence-Driven Single-Shot PET Image Artifact Detection and Disentanglement: Toward Routine Clinical Image Quality Assurance. Clin </a:t>
            </a:r>
            <a:r>
              <a:rPr lang="en-US" sz="1600" dirty="0" err="1">
                <a:latin typeface="Arial" panose="020B0604020202020204" pitchFamily="34" charset="0"/>
                <a:cs typeface="Arial" panose="020B0604020202020204" pitchFamily="34" charset="0"/>
              </a:rPr>
              <a:t>Nucl</a:t>
            </a:r>
            <a:r>
              <a:rPr lang="en-US" sz="1600" dirty="0">
                <a:latin typeface="Arial" panose="020B0604020202020204" pitchFamily="34" charset="0"/>
                <a:cs typeface="Arial" panose="020B0604020202020204" pitchFamily="34" charset="0"/>
              </a:rPr>
              <a:t> Med. 2023 Dec 1;48(12):1035–46</a:t>
            </a:r>
          </a:p>
          <a:p>
            <a:pPr marL="0" indent="0">
              <a:lnSpc>
                <a:spcPct val="140000"/>
              </a:lnSpc>
              <a:spcBef>
                <a:spcPts val="0"/>
              </a:spcBef>
              <a:buNone/>
            </a:pPr>
            <a:endParaRPr lang="en-US" sz="1600" dirty="0">
              <a:latin typeface="Arial" panose="020B0604020202020204" pitchFamily="34" charset="0"/>
              <a:cs typeface="Arial" panose="020B0604020202020204" pitchFamily="34" charset="0"/>
            </a:endParaRPr>
          </a:p>
          <a:p>
            <a:pPr marL="0" indent="0">
              <a:lnSpc>
                <a:spcPct val="140000"/>
              </a:lnSpc>
              <a:spcBef>
                <a:spcPts val="0"/>
              </a:spcBef>
              <a:buNone/>
            </a:pPr>
            <a:r>
              <a:rPr lang="en-US" sz="1600" dirty="0">
                <a:latin typeface="Arial" panose="020B0604020202020204" pitchFamily="34" charset="0"/>
                <a:cs typeface="Arial" panose="020B0604020202020204" pitchFamily="34" charset="0"/>
              </a:rPr>
              <a:t>[2] McMillan, A. B., &amp; Bradshaw, T. J. (2021). Artificial Intelligence-Based Data Corrections for Attenuation and Scatter in Position Emission Tomography and Single-Photon Emission Computed Tomography. PET clinics, 16(4), 543–552.</a:t>
            </a:r>
          </a:p>
          <a:p>
            <a:pPr marL="0" indent="0">
              <a:lnSpc>
                <a:spcPct val="140000"/>
              </a:lnSpc>
              <a:spcBef>
                <a:spcPts val="0"/>
              </a:spcBef>
              <a:buNone/>
            </a:pPr>
            <a:br>
              <a:rPr lang="en-GB" sz="1600" dirty="0">
                <a:solidFill>
                  <a:srgbClr val="222222"/>
                </a:solidFill>
                <a:effectLst/>
                <a:highlight>
                  <a:srgbClr val="FFFFFF"/>
                </a:highlight>
                <a:latin typeface="Arial" panose="020B0604020202020204" pitchFamily="34" charset="0"/>
                <a:cs typeface="Arial" panose="020B0604020202020204" pitchFamily="34" charset="0"/>
              </a:rPr>
            </a:br>
            <a:r>
              <a:rPr lang="en-GB" sz="1600" dirty="0">
                <a:solidFill>
                  <a:srgbClr val="222222"/>
                </a:solidFill>
                <a:effectLst/>
                <a:highlight>
                  <a:srgbClr val="FFFFFF"/>
                </a:highlight>
                <a:latin typeface="Arial" panose="020B0604020202020204" pitchFamily="34" charset="0"/>
                <a:cs typeface="Arial" panose="020B0604020202020204" pitchFamily="34" charset="0"/>
              </a:rPr>
              <a:t>[3] Guo R, Xue S, Hu J, Sari H, </a:t>
            </a:r>
            <a:r>
              <a:rPr lang="en-GB" sz="1600" dirty="0" err="1">
                <a:solidFill>
                  <a:srgbClr val="222222"/>
                </a:solidFill>
                <a:effectLst/>
                <a:highlight>
                  <a:srgbClr val="FFFFFF"/>
                </a:highlight>
                <a:latin typeface="Arial" panose="020B0604020202020204" pitchFamily="34" charset="0"/>
                <a:cs typeface="Arial" panose="020B0604020202020204" pitchFamily="34" charset="0"/>
              </a:rPr>
              <a:t>Mingels</a:t>
            </a:r>
            <a:r>
              <a:rPr lang="en-GB" sz="1600" dirty="0">
                <a:solidFill>
                  <a:srgbClr val="222222"/>
                </a:solidFill>
                <a:effectLst/>
                <a:highlight>
                  <a:srgbClr val="FFFFFF"/>
                </a:highlight>
                <a:latin typeface="Arial" panose="020B0604020202020204" pitchFamily="34" charset="0"/>
                <a:cs typeface="Arial" panose="020B0604020202020204" pitchFamily="34" charset="0"/>
              </a:rPr>
              <a:t> C, </a:t>
            </a:r>
            <a:r>
              <a:rPr lang="en-GB" sz="1600" dirty="0" err="1">
                <a:solidFill>
                  <a:srgbClr val="222222"/>
                </a:solidFill>
                <a:effectLst/>
                <a:highlight>
                  <a:srgbClr val="FFFFFF"/>
                </a:highlight>
                <a:latin typeface="Arial" panose="020B0604020202020204" pitchFamily="34" charset="0"/>
                <a:cs typeface="Arial" panose="020B0604020202020204" pitchFamily="34" charset="0"/>
              </a:rPr>
              <a:t>Zeimpekis</a:t>
            </a:r>
            <a:r>
              <a:rPr lang="en-GB" sz="1600" dirty="0">
                <a:solidFill>
                  <a:srgbClr val="222222"/>
                </a:solidFill>
                <a:effectLst/>
                <a:highlight>
                  <a:srgbClr val="FFFFFF"/>
                </a:highlight>
                <a:latin typeface="Arial" panose="020B0604020202020204" pitchFamily="34" charset="0"/>
                <a:cs typeface="Arial" panose="020B0604020202020204" pitchFamily="34" charset="0"/>
              </a:rPr>
              <a:t> K, et al. Using domain knowledge for robust and generalizable deep learning-based CT-free PET attenuation and scatter correction. Nat </a:t>
            </a:r>
            <a:r>
              <a:rPr lang="en-GB" sz="1600" dirty="0" err="1">
                <a:solidFill>
                  <a:srgbClr val="222222"/>
                </a:solidFill>
                <a:effectLst/>
                <a:highlight>
                  <a:srgbClr val="FFFFFF"/>
                </a:highlight>
                <a:latin typeface="Arial" panose="020B0604020202020204" pitchFamily="34" charset="0"/>
                <a:cs typeface="Arial" panose="020B0604020202020204" pitchFamily="34" charset="0"/>
              </a:rPr>
              <a:t>Commun</a:t>
            </a:r>
            <a:r>
              <a:rPr lang="en-GB" sz="1600" dirty="0">
                <a:solidFill>
                  <a:srgbClr val="222222"/>
                </a:solidFill>
                <a:effectLst/>
                <a:highlight>
                  <a:srgbClr val="FFFFFF"/>
                </a:highlight>
                <a:latin typeface="Arial" panose="020B0604020202020204" pitchFamily="34" charset="0"/>
                <a:cs typeface="Arial" panose="020B0604020202020204" pitchFamily="34" charset="0"/>
              </a:rPr>
              <a:t>. 2022 Dec 1;13(1). </a:t>
            </a:r>
            <a:br>
              <a:rPr lang="en-GB" sz="1600" dirty="0">
                <a:solidFill>
                  <a:srgbClr val="222222"/>
                </a:solidFill>
                <a:effectLst/>
                <a:highlight>
                  <a:srgbClr val="FFFFFF"/>
                </a:highlight>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[4] </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Shiri I,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Salimi</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Y,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Maghsudi</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M,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Jenabi</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E,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Harsini</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S,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Razeghi</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B, et al. Differential privacy preserved federated transfer learning for multi-institutional 68Ga-PET image artefact detection and disentanglement.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Eur</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J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Nucl</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Med Mol Imaging. 2023;</a:t>
            </a:r>
            <a:endParaRPr lang="en-US" sz="1600" dirty="0">
              <a:solidFill>
                <a:srgbClr val="440255"/>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45E86D7-553D-C480-7CBF-F3A2FE229A75}"/>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36</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6298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54C84-1658-FA39-5B55-BB8246F2A0AC}"/>
              </a:ext>
            </a:extLst>
          </p:cNvPr>
          <p:cNvSpPr>
            <a:spLocks noGrp="1"/>
          </p:cNvSpPr>
          <p:nvPr>
            <p:ph type="sldNum" sz="quarter" idx="12"/>
          </p:nvPr>
        </p:nvSpPr>
        <p:spPr/>
        <p:txBody>
          <a:bodyPr/>
          <a:lstStyle/>
          <a:p>
            <a:fld id="{A65A5C87-DF58-40C8-B092-1DE63DB4547E}" type="slidenum">
              <a:rPr lang="en-US" smtClean="0"/>
              <a:t>37</a:t>
            </a:fld>
            <a:endParaRPr lang="en-US" dirty="0"/>
          </a:p>
        </p:txBody>
      </p:sp>
      <p:pic>
        <p:nvPicPr>
          <p:cNvPr id="4" name="Picture 2" descr="Thank you PNG">
            <a:extLst>
              <a:ext uri="{FF2B5EF4-FFF2-40B4-BE49-F238E27FC236}">
                <a16:creationId xmlns:a16="http://schemas.microsoft.com/office/drawing/2014/main" id="{78A2C255-95B1-9785-AD41-674C797498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2242" y="1327269"/>
            <a:ext cx="6282234" cy="251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25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20" name="Rectangle 19">
            <a:extLst>
              <a:ext uri="{FF2B5EF4-FFF2-40B4-BE49-F238E27FC236}">
                <a16:creationId xmlns:a16="http://schemas.microsoft.com/office/drawing/2014/main" id="{8C93DEC7-AEA2-36C9-3E0C-E5E484E7C45A}"/>
              </a:ext>
            </a:extLst>
          </p:cNvPr>
          <p:cNvSpPr/>
          <p:nvPr/>
        </p:nvSpPr>
        <p:spPr>
          <a:xfrm>
            <a:off x="2733376" y="2157014"/>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4196758" y="4578350"/>
            <a:ext cx="5093292" cy="1747955"/>
          </a:xfrm>
          <a:prstGeom prst="rect">
            <a:avLst/>
          </a:prstGeom>
        </p:spPr>
      </p:pic>
      <p:sp>
        <p:nvSpPr>
          <p:cNvPr id="19" name="Title 1">
            <a:extLst>
              <a:ext uri="{FF2B5EF4-FFF2-40B4-BE49-F238E27FC236}">
                <a16:creationId xmlns:a16="http://schemas.microsoft.com/office/drawing/2014/main" id="{27770962-342E-7885-F3C9-9CCDD5B52508}"/>
              </a:ext>
            </a:extLst>
          </p:cNvPr>
          <p:cNvSpPr txBox="1">
            <a:spLocks/>
          </p:cNvSpPr>
          <p:nvPr/>
        </p:nvSpPr>
        <p:spPr>
          <a:xfrm>
            <a:off x="1132114" y="548640"/>
            <a:ext cx="10151582"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endParaRPr lang="en-US" sz="3200" dirty="0"/>
          </a:p>
        </p:txBody>
      </p:sp>
      <p:sp>
        <p:nvSpPr>
          <p:cNvPr id="14" name="Title 13">
            <a:extLst>
              <a:ext uri="{FF2B5EF4-FFF2-40B4-BE49-F238E27FC236}">
                <a16:creationId xmlns:a16="http://schemas.microsoft.com/office/drawing/2014/main" id="{B5CCCC1D-DF62-87E6-A636-4195628340AA}"/>
              </a:ext>
            </a:extLst>
          </p:cNvPr>
          <p:cNvSpPr>
            <a:spLocks noGrp="1"/>
          </p:cNvSpPr>
          <p:nvPr>
            <p:ph type="title"/>
          </p:nvPr>
        </p:nvSpPr>
        <p:spPr/>
        <p:txBody>
          <a:bodyPr/>
          <a:lstStyle/>
          <a:p>
            <a:r>
              <a:rPr lang="en-GB" sz="3200" dirty="0"/>
              <a:t>Workflow of Decomposition-Based Approach [1]</a:t>
            </a:r>
            <a:endParaRPr lang="en-US" dirty="0"/>
          </a:p>
        </p:txBody>
      </p:sp>
      <p:grpSp>
        <p:nvGrpSpPr>
          <p:cNvPr id="17" name="Group 16">
            <a:extLst>
              <a:ext uri="{FF2B5EF4-FFF2-40B4-BE49-F238E27FC236}">
                <a16:creationId xmlns:a16="http://schemas.microsoft.com/office/drawing/2014/main" id="{0E0F939F-86D1-FB07-D461-37167001C4CE}"/>
              </a:ext>
            </a:extLst>
          </p:cNvPr>
          <p:cNvGrpSpPr/>
          <p:nvPr/>
        </p:nvGrpSpPr>
        <p:grpSpPr>
          <a:xfrm>
            <a:off x="4016076" y="2165350"/>
            <a:ext cx="6096000" cy="2413000"/>
            <a:chOff x="4016076" y="2292350"/>
            <a:chExt cx="6096000" cy="2413000"/>
          </a:xfrm>
        </p:grpSpPr>
        <p:sp>
          <p:nvSpPr>
            <p:cNvPr id="18" name="Rectangle 17">
              <a:extLst>
                <a:ext uri="{FF2B5EF4-FFF2-40B4-BE49-F238E27FC236}">
                  <a16:creationId xmlns:a16="http://schemas.microsoft.com/office/drawing/2014/main" id="{017E343E-E6DE-BE8C-5770-EEBEECD33116}"/>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23" name="Rectangle: Rounded Corners 22">
              <a:extLst>
                <a:ext uri="{FF2B5EF4-FFF2-40B4-BE49-F238E27FC236}">
                  <a16:creationId xmlns:a16="http://schemas.microsoft.com/office/drawing/2014/main" id="{8EAD1B17-3B87-3A34-0723-710B9AB0FA17}"/>
                </a:ext>
              </a:extLst>
            </p:cNvPr>
            <p:cNvSpPr/>
            <p:nvPr/>
          </p:nvSpPr>
          <p:spPr>
            <a:xfrm>
              <a:off x="4368800" y="2520700"/>
              <a:ext cx="5473700" cy="96416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Anatomy-Dependent Correction Maps (ADCM)</a:t>
              </a:r>
              <a:endParaRPr lang="en-US" b="1" dirty="0"/>
            </a:p>
          </p:txBody>
        </p:sp>
        <p:sp>
          <p:nvSpPr>
            <p:cNvPr id="25" name="Rectangle: Rounded Corners 24">
              <a:extLst>
                <a:ext uri="{FF2B5EF4-FFF2-40B4-BE49-F238E27FC236}">
                  <a16:creationId xmlns:a16="http://schemas.microsoft.com/office/drawing/2014/main" id="{FE9F5A29-B361-809F-375E-B9E4580EB9BF}"/>
                </a:ext>
              </a:extLst>
            </p:cNvPr>
            <p:cNvSpPr/>
            <p:nvPr/>
          </p:nvSpPr>
          <p:spPr>
            <a:xfrm>
              <a:off x="4368800" y="3560539"/>
              <a:ext cx="5473700" cy="96416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89FE1EA-312B-C3BE-4834-2F1E7392489A}"/>
                </a:ext>
              </a:extLst>
            </p:cNvPr>
            <p:cNvSpPr txBox="1"/>
            <p:nvPr/>
          </p:nvSpPr>
          <p:spPr>
            <a:xfrm>
              <a:off x="4455403" y="2497982"/>
              <a:ext cx="5342647" cy="668837"/>
            </a:xfrm>
            <a:prstGeom prst="rect">
              <a:avLst/>
            </a:prstGeom>
            <a:noFill/>
          </p:spPr>
          <p:txBody>
            <a:bodyPr wrap="square">
              <a:spAutoFit/>
            </a:bodyPr>
            <a:lstStyle/>
            <a:p>
              <a:pPr>
                <a:lnSpc>
                  <a:spcPct val="250000"/>
                </a:lnSpc>
              </a:pPr>
              <a:endParaRPr lang="en-US" b="1" dirty="0"/>
            </a:p>
          </p:txBody>
        </p:sp>
        <p:sp>
          <p:nvSpPr>
            <p:cNvPr id="27" name="TextBox 26">
              <a:extLst>
                <a:ext uri="{FF2B5EF4-FFF2-40B4-BE49-F238E27FC236}">
                  <a16:creationId xmlns:a16="http://schemas.microsoft.com/office/drawing/2014/main" id="{786D4FC9-ACB6-0331-404C-091BE14D7248}"/>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28" name="TextBox 27">
            <a:extLst>
              <a:ext uri="{FF2B5EF4-FFF2-40B4-BE49-F238E27FC236}">
                <a16:creationId xmlns:a16="http://schemas.microsoft.com/office/drawing/2014/main" id="{874E5F83-54B0-EEB9-80EB-8C0E78769DDA}"/>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[3]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16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6.25E-7 2.96296E-6 L 6.25E-7 -0.07223 " pathEditMode="relative" rAng="0" ptsTypes="AA">
                                      <p:cBhvr>
                                        <p:cTn id="6" dur="500" accel="50000" decel="50000" autoRev="1" fill="hold">
                                          <p:stCondLst>
                                            <p:cond delay="0"/>
                                          </p:stCondLst>
                                        </p:cTn>
                                        <p:tgtEl>
                                          <p:spTgt spid="20"/>
                                        </p:tgtEl>
                                        <p:attrNameLst>
                                          <p:attrName>ppt_x</p:attrName>
                                          <p:attrName>ppt_y</p:attrName>
                                        </p:attrNameLst>
                                      </p:cBhvr>
                                      <p:rCtr x="0" y="-3611"/>
                                    </p:animMotion>
                                    <p:animRot by="1500000">
                                      <p:cBhvr>
                                        <p:cTn id="7" dur="250" fill="hold">
                                          <p:stCondLst>
                                            <p:cond delay="0"/>
                                          </p:stCondLst>
                                        </p:cTn>
                                        <p:tgtEl>
                                          <p:spTgt spid="20"/>
                                        </p:tgtEl>
                                        <p:attrNameLst>
                                          <p:attrName>r</p:attrName>
                                        </p:attrNameLst>
                                      </p:cBhvr>
                                    </p:animRot>
                                    <p:animRot by="-1500000">
                                      <p:cBhvr>
                                        <p:cTn id="8" dur="250" fill="hold">
                                          <p:stCondLst>
                                            <p:cond delay="250"/>
                                          </p:stCondLst>
                                        </p:cTn>
                                        <p:tgtEl>
                                          <p:spTgt spid="20"/>
                                        </p:tgtEl>
                                        <p:attrNameLst>
                                          <p:attrName>r</p:attrName>
                                        </p:attrNameLst>
                                      </p:cBhvr>
                                    </p:animRot>
                                    <p:animRot by="-1500000">
                                      <p:cBhvr>
                                        <p:cTn id="9" dur="250" fill="hold">
                                          <p:stCondLst>
                                            <p:cond delay="500"/>
                                          </p:stCondLst>
                                        </p:cTn>
                                        <p:tgtEl>
                                          <p:spTgt spid="20"/>
                                        </p:tgtEl>
                                        <p:attrNameLst>
                                          <p:attrName>r</p:attrName>
                                        </p:attrNameLst>
                                      </p:cBhvr>
                                    </p:animRot>
                                    <p:animRot by="1500000">
                                      <p:cBhvr>
                                        <p:cTn id="10" dur="250" fill="hold">
                                          <p:stCondLst>
                                            <p:cond delay="750"/>
                                          </p:stCondLst>
                                        </p:cTn>
                                        <p:tgtEl>
                                          <p:spTgt spid="20"/>
                                        </p:tgtEl>
                                        <p:attrNameLst>
                                          <p:attrName>r</p:attrName>
                                        </p:attrNameLst>
                                      </p:cBhvr>
                                    </p:animRo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2000"/>
                                        <p:tgtEl>
                                          <p:spTgt spid="17"/>
                                        </p:tgtEl>
                                      </p:cBhvr>
                                    </p:animEffect>
                                    <p:set>
                                      <p:cBhvr>
                                        <p:cTn id="14" dur="1" fill="hold">
                                          <p:stCondLst>
                                            <p:cond delay="1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[3]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ADCM</a:t>
            </a:r>
            <a:endParaRPr lang="en-US" b="1" dirty="0">
              <a:solidFill>
                <a:schemeClr val="bg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4517430" y="4597972"/>
            <a:ext cx="5093292" cy="1747955"/>
          </a:xfrm>
          <a:prstGeom prst="rect">
            <a:avLst/>
          </a:prstGeom>
        </p:spPr>
      </p:pic>
      <p:grpSp>
        <p:nvGrpSpPr>
          <p:cNvPr id="11" name="Group 10">
            <a:extLst>
              <a:ext uri="{FF2B5EF4-FFF2-40B4-BE49-F238E27FC236}">
                <a16:creationId xmlns:a16="http://schemas.microsoft.com/office/drawing/2014/main" id="{3D963052-4903-D603-97AA-7441E63E4AEE}"/>
              </a:ext>
            </a:extLst>
          </p:cNvPr>
          <p:cNvGrpSpPr/>
          <p:nvPr/>
        </p:nvGrpSpPr>
        <p:grpSpPr>
          <a:xfrm>
            <a:off x="4016076" y="2165350"/>
            <a:ext cx="6096000" cy="2413000"/>
            <a:chOff x="4016076" y="2292350"/>
            <a:chExt cx="6096000" cy="2413000"/>
          </a:xfrm>
        </p:grpSpPr>
        <p:sp>
          <p:nvSpPr>
            <p:cNvPr id="3" name="Rectangle 2">
              <a:extLst>
                <a:ext uri="{FF2B5EF4-FFF2-40B4-BE49-F238E27FC236}">
                  <a16:creationId xmlns:a16="http://schemas.microsoft.com/office/drawing/2014/main" id="{FBE22E7D-DBEF-39F7-2CDD-B8387F9D3B05}"/>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6" name="Rectangle: Rounded Corners 5">
              <a:extLst>
                <a:ext uri="{FF2B5EF4-FFF2-40B4-BE49-F238E27FC236}">
                  <a16:creationId xmlns:a16="http://schemas.microsoft.com/office/drawing/2014/main" id="{7445579F-DD82-9FB5-586B-938D35C7D25A}"/>
                </a:ext>
              </a:extLst>
            </p:cNvPr>
            <p:cNvSpPr/>
            <p:nvPr/>
          </p:nvSpPr>
          <p:spPr>
            <a:xfrm>
              <a:off x="4368800" y="2520700"/>
              <a:ext cx="5473700" cy="96416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Anatomy-Dependent Correction Maps (ADCM)</a:t>
              </a:r>
              <a:endParaRPr lang="en-US" b="1" dirty="0"/>
            </a:p>
          </p:txBody>
        </p:sp>
        <p:sp>
          <p:nvSpPr>
            <p:cNvPr id="8" name="Rectangle: Rounded Corners 7">
              <a:extLst>
                <a:ext uri="{FF2B5EF4-FFF2-40B4-BE49-F238E27FC236}">
                  <a16:creationId xmlns:a16="http://schemas.microsoft.com/office/drawing/2014/main" id="{84F4E1B4-4A5A-3F9B-4ED2-9D6A4949FDFB}"/>
                </a:ext>
              </a:extLst>
            </p:cNvPr>
            <p:cNvSpPr/>
            <p:nvPr/>
          </p:nvSpPr>
          <p:spPr>
            <a:xfrm>
              <a:off x="4368800" y="3560539"/>
              <a:ext cx="5473700" cy="96416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D1228D4-310F-A4D5-E9EF-6DD58216463B}"/>
                </a:ext>
              </a:extLst>
            </p:cNvPr>
            <p:cNvSpPr txBox="1"/>
            <p:nvPr/>
          </p:nvSpPr>
          <p:spPr>
            <a:xfrm>
              <a:off x="4455403" y="2497982"/>
              <a:ext cx="5342647" cy="668837"/>
            </a:xfrm>
            <a:prstGeom prst="rect">
              <a:avLst/>
            </a:prstGeom>
            <a:noFill/>
          </p:spPr>
          <p:txBody>
            <a:bodyPr wrap="square">
              <a:spAutoFit/>
            </a:bodyPr>
            <a:lstStyle/>
            <a:p>
              <a:pPr>
                <a:lnSpc>
                  <a:spcPct val="250000"/>
                </a:lnSpc>
              </a:pPr>
              <a:endParaRPr lang="en-US" b="1" dirty="0"/>
            </a:p>
          </p:txBody>
        </p:sp>
        <p:sp>
          <p:nvSpPr>
            <p:cNvPr id="10" name="TextBox 9">
              <a:extLst>
                <a:ext uri="{FF2B5EF4-FFF2-40B4-BE49-F238E27FC236}">
                  <a16:creationId xmlns:a16="http://schemas.microsoft.com/office/drawing/2014/main" id="{BCA0EE4E-6560-9427-D73A-7C58AA02FF5A}"/>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2" name="Title 1">
            <a:extLst>
              <a:ext uri="{FF2B5EF4-FFF2-40B4-BE49-F238E27FC236}">
                <a16:creationId xmlns:a16="http://schemas.microsoft.com/office/drawing/2014/main" id="{5D334133-66A9-AB8C-3A40-DBFC956A9DF0}"/>
              </a:ext>
            </a:extLst>
          </p:cNvPr>
          <p:cNvSpPr>
            <a:spLocks noGrp="1"/>
          </p:cNvSpPr>
          <p:nvPr>
            <p:ph type="title"/>
          </p:nvPr>
        </p:nvSpPr>
        <p:spPr/>
        <p:txBody>
          <a:bodyPr/>
          <a:lstStyle/>
          <a:p>
            <a:r>
              <a:rPr lang="en-GB" sz="3200" dirty="0"/>
              <a:t>Workflow of Decomposition-Based Approach [1]</a:t>
            </a:r>
            <a:endParaRPr lang="en-US" dirty="0"/>
          </a:p>
        </p:txBody>
      </p:sp>
    </p:spTree>
    <p:extLst>
      <p:ext uri="{BB962C8B-B14F-4D97-AF65-F5344CB8AC3E}">
        <p14:creationId xmlns:p14="http://schemas.microsoft.com/office/powerpoint/2010/main" val="110247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0C4C-D912-474E-5291-915AEBF4D31F}"/>
              </a:ext>
            </a:extLst>
          </p:cNvPr>
          <p:cNvSpPr>
            <a:spLocks noGrp="1"/>
          </p:cNvSpPr>
          <p:nvPr>
            <p:ph type="title"/>
          </p:nvPr>
        </p:nvSpPr>
        <p:spPr/>
        <p:txBody>
          <a:bodyPr/>
          <a:lstStyle/>
          <a:p>
            <a:r>
              <a:rPr lang="en-GB" sz="3600" b="1" dirty="0">
                <a:solidFill>
                  <a:schemeClr val="tx1">
                    <a:lumMod val="95000"/>
                    <a:lumOff val="5000"/>
                  </a:schemeClr>
                </a:solidFill>
                <a:ea typeface="宋体" pitchFamily="2" charset="-122"/>
              </a:rPr>
              <a:t>Data flow in a PET/CT scanner [1]</a:t>
            </a:r>
            <a:endParaRPr lang="en-US" dirty="0"/>
          </a:p>
        </p:txBody>
      </p:sp>
      <p:sp>
        <p:nvSpPr>
          <p:cNvPr id="6" name="Slide Number Placeholder 5">
            <a:extLst>
              <a:ext uri="{FF2B5EF4-FFF2-40B4-BE49-F238E27FC236}">
                <a16:creationId xmlns:a16="http://schemas.microsoft.com/office/drawing/2014/main" id="{9008ADE5-EAB8-AB4E-23E7-B8BE6A3672C2}"/>
              </a:ext>
            </a:extLst>
          </p:cNvPr>
          <p:cNvSpPr>
            <a:spLocks noGrp="1"/>
          </p:cNvSpPr>
          <p:nvPr>
            <p:ph type="sldNum" sz="quarter" idx="12"/>
          </p:nvPr>
        </p:nvSpPr>
        <p:spPr/>
        <p:txBody>
          <a:bodyPr/>
          <a:lstStyle/>
          <a:p>
            <a:fld id="{A65A5C87-DF58-40C8-B092-1DE63DB4547E}" type="slidenum">
              <a:rPr lang="en-US" smtClean="0">
                <a:solidFill>
                  <a:schemeClr val="tx1"/>
                </a:solidFill>
                <a:latin typeface="Arial" panose="020B0604020202020204" pitchFamily="34" charset="0"/>
                <a:cs typeface="Arial" panose="020B0604020202020204" pitchFamily="34" charset="0"/>
              </a:rPr>
              <a:t>4</a:t>
            </a:fld>
            <a:endParaRPr lang="en-US" dirty="0">
              <a:solidFill>
                <a:schemeClr val="tx1"/>
              </a:solidFill>
              <a:latin typeface="Arial" panose="020B0604020202020204" pitchFamily="34" charset="0"/>
              <a:cs typeface="Arial" panose="020B0604020202020204" pitchFamily="34" charset="0"/>
            </a:endParaRPr>
          </a:p>
        </p:txBody>
      </p:sp>
      <p:grpSp>
        <p:nvGrpSpPr>
          <p:cNvPr id="4" name="Group 5">
            <a:extLst>
              <a:ext uri="{FF2B5EF4-FFF2-40B4-BE49-F238E27FC236}">
                <a16:creationId xmlns:a16="http://schemas.microsoft.com/office/drawing/2014/main" id="{37E9FD40-67BE-F96C-409F-33EAFD867F68}"/>
              </a:ext>
            </a:extLst>
          </p:cNvPr>
          <p:cNvGrpSpPr>
            <a:grpSpLocks/>
          </p:cNvGrpSpPr>
          <p:nvPr/>
        </p:nvGrpSpPr>
        <p:grpSpPr bwMode="auto">
          <a:xfrm>
            <a:off x="2175453" y="2584199"/>
            <a:ext cx="7537660" cy="2827267"/>
            <a:chOff x="624" y="1344"/>
            <a:chExt cx="4176" cy="1632"/>
          </a:xfrm>
        </p:grpSpPr>
        <p:sp>
          <p:nvSpPr>
            <p:cNvPr id="5" name="AutoShape 6">
              <a:extLst>
                <a:ext uri="{FF2B5EF4-FFF2-40B4-BE49-F238E27FC236}">
                  <a16:creationId xmlns:a16="http://schemas.microsoft.com/office/drawing/2014/main" id="{39B678CE-543E-5191-69BE-0CEC84F2F060}"/>
                </a:ext>
              </a:extLst>
            </p:cNvPr>
            <p:cNvSpPr>
              <a:spLocks noChangeArrowheads="1"/>
            </p:cNvSpPr>
            <p:nvPr/>
          </p:nvSpPr>
          <p:spPr bwMode="auto">
            <a:xfrm>
              <a:off x="624" y="1536"/>
              <a:ext cx="816"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X-ray acquisition</a:t>
              </a:r>
            </a:p>
          </p:txBody>
        </p:sp>
        <p:sp>
          <p:nvSpPr>
            <p:cNvPr id="7" name="AutoShape 7">
              <a:extLst>
                <a:ext uri="{FF2B5EF4-FFF2-40B4-BE49-F238E27FC236}">
                  <a16:creationId xmlns:a16="http://schemas.microsoft.com/office/drawing/2014/main" id="{884361EB-CCBA-F714-3BBA-4EA12E640852}"/>
                </a:ext>
              </a:extLst>
            </p:cNvPr>
            <p:cNvSpPr>
              <a:spLocks noChangeArrowheads="1"/>
            </p:cNvSpPr>
            <p:nvPr/>
          </p:nvSpPr>
          <p:spPr bwMode="auto">
            <a:xfrm>
              <a:off x="2910" y="1536"/>
              <a:ext cx="1074"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Anatomical (CT) Reconstruction</a:t>
              </a:r>
            </a:p>
          </p:txBody>
        </p:sp>
        <p:cxnSp>
          <p:nvCxnSpPr>
            <p:cNvPr id="8" name="AutoShape 8">
              <a:extLst>
                <a:ext uri="{FF2B5EF4-FFF2-40B4-BE49-F238E27FC236}">
                  <a16:creationId xmlns:a16="http://schemas.microsoft.com/office/drawing/2014/main" id="{E6A2F48A-859D-23F3-2970-E924B232BAD7}"/>
                </a:ext>
              </a:extLst>
            </p:cNvPr>
            <p:cNvCxnSpPr>
              <a:cxnSpLocks noChangeShapeType="1"/>
              <a:stCxn id="5" idx="3"/>
              <a:endCxn id="7" idx="1"/>
            </p:cNvCxnSpPr>
            <p:nvPr/>
          </p:nvCxnSpPr>
          <p:spPr bwMode="auto">
            <a:xfrm>
              <a:off x="1440" y="1728"/>
              <a:ext cx="147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7" name="AutoShape 9">
              <a:extLst>
                <a:ext uri="{FF2B5EF4-FFF2-40B4-BE49-F238E27FC236}">
                  <a16:creationId xmlns:a16="http://schemas.microsoft.com/office/drawing/2014/main" id="{370472FF-0412-ACF5-2819-289A04671D5C}"/>
                </a:ext>
              </a:extLst>
            </p:cNvPr>
            <p:cNvSpPr>
              <a:spLocks noChangeArrowheads="1"/>
            </p:cNvSpPr>
            <p:nvPr/>
          </p:nvSpPr>
          <p:spPr bwMode="auto">
            <a:xfrm>
              <a:off x="624" y="2544"/>
              <a:ext cx="816" cy="384"/>
            </a:xfrm>
            <a:prstGeom prst="roundRect">
              <a:avLst>
                <a:gd name="adj" fmla="val 16667"/>
              </a:avLst>
            </a:prstGeom>
            <a:solidFill>
              <a:srgbClr val="CCFFFF"/>
            </a:solidFill>
            <a:ln w="12700">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PET Emission Acquisition</a:t>
              </a:r>
            </a:p>
          </p:txBody>
        </p:sp>
        <p:cxnSp>
          <p:nvCxnSpPr>
            <p:cNvPr id="29" name="AutoShape 10">
              <a:extLst>
                <a:ext uri="{FF2B5EF4-FFF2-40B4-BE49-F238E27FC236}">
                  <a16:creationId xmlns:a16="http://schemas.microsoft.com/office/drawing/2014/main" id="{EC192593-DEF2-F80D-4E3D-035EF90A7C65}"/>
                </a:ext>
              </a:extLst>
            </p:cNvPr>
            <p:cNvCxnSpPr>
              <a:cxnSpLocks noChangeShapeType="1"/>
              <a:stCxn id="7" idx="3"/>
              <a:endCxn id="30" idx="2"/>
            </p:cNvCxnSpPr>
            <p:nvPr/>
          </p:nvCxnSpPr>
          <p:spPr bwMode="auto">
            <a:xfrm>
              <a:off x="3984" y="1728"/>
              <a:ext cx="216" cy="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 name="AutoShape 11">
              <a:extLst>
                <a:ext uri="{FF2B5EF4-FFF2-40B4-BE49-F238E27FC236}">
                  <a16:creationId xmlns:a16="http://schemas.microsoft.com/office/drawing/2014/main" id="{CF5ACC8A-DD04-A96A-17A9-3DE5C0E18C36}"/>
                </a:ext>
              </a:extLst>
            </p:cNvPr>
            <p:cNvSpPr>
              <a:spLocks noChangeArrowheads="1"/>
            </p:cNvSpPr>
            <p:nvPr/>
          </p:nvSpPr>
          <p:spPr bwMode="auto">
            <a:xfrm>
              <a:off x="4200" y="1344"/>
              <a:ext cx="600" cy="624"/>
            </a:xfrm>
            <a:prstGeom prst="cube">
              <a:avLst>
                <a:gd name="adj" fmla="val 25000"/>
              </a:avLst>
            </a:prstGeom>
            <a:solidFill>
              <a:schemeClr val="bg1">
                <a:lumMod val="75000"/>
              </a:schemeClr>
            </a:solidFill>
            <a:ln w="9525">
              <a:solidFill>
                <a:schemeClr val="tx1"/>
              </a:solidFill>
              <a:miter lim="800000"/>
              <a:headEnd/>
              <a:tailEnd/>
            </a:ln>
          </p:spPr>
          <p:txBody>
            <a:bodyPr anchor="ctr"/>
            <a:lstStyle/>
            <a:p>
              <a:pPr algn="ctr"/>
              <a:r>
                <a:rPr lang="en-US" altLang="LID4096" sz="1400" dirty="0">
                  <a:latin typeface="Arial" panose="020B0604020202020204" pitchFamily="34" charset="0"/>
                  <a:cs typeface="Arial" panose="020B0604020202020204" pitchFamily="34" charset="0"/>
                </a:rPr>
                <a:t>CT Image</a:t>
              </a:r>
            </a:p>
          </p:txBody>
        </p:sp>
        <p:sp>
          <p:nvSpPr>
            <p:cNvPr id="31" name="AutoShape 12">
              <a:extLst>
                <a:ext uri="{FF2B5EF4-FFF2-40B4-BE49-F238E27FC236}">
                  <a16:creationId xmlns:a16="http://schemas.microsoft.com/office/drawing/2014/main" id="{8F09BBC0-CC99-4761-5EB8-A2AB13CBC592}"/>
                </a:ext>
              </a:extLst>
            </p:cNvPr>
            <p:cNvSpPr>
              <a:spLocks noChangeArrowheads="1"/>
            </p:cNvSpPr>
            <p:nvPr/>
          </p:nvSpPr>
          <p:spPr bwMode="auto">
            <a:xfrm>
              <a:off x="2910" y="2016"/>
              <a:ext cx="1074"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Translate CT to PET Energy (511 keV)</a:t>
              </a:r>
            </a:p>
          </p:txBody>
        </p:sp>
        <p:cxnSp>
          <p:nvCxnSpPr>
            <p:cNvPr id="32" name="AutoShape 13">
              <a:extLst>
                <a:ext uri="{FF2B5EF4-FFF2-40B4-BE49-F238E27FC236}">
                  <a16:creationId xmlns:a16="http://schemas.microsoft.com/office/drawing/2014/main" id="{37AD3460-86AA-0BF3-B78D-EA81081B7102}"/>
                </a:ext>
              </a:extLst>
            </p:cNvPr>
            <p:cNvCxnSpPr>
              <a:cxnSpLocks noChangeShapeType="1"/>
              <a:stCxn id="30" idx="3"/>
              <a:endCxn id="31" idx="3"/>
            </p:cNvCxnSpPr>
            <p:nvPr/>
          </p:nvCxnSpPr>
          <p:spPr bwMode="auto">
            <a:xfrm rot="5400000">
              <a:off x="4085" y="1867"/>
              <a:ext cx="240" cy="441"/>
            </a:xfrm>
            <a:prstGeom prst="bentConnector2">
              <a:avLst/>
            </a:prstGeom>
            <a:noFill/>
            <a:ln w="12700">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33" name="AutoShape 14">
              <a:extLst>
                <a:ext uri="{FF2B5EF4-FFF2-40B4-BE49-F238E27FC236}">
                  <a16:creationId xmlns:a16="http://schemas.microsoft.com/office/drawing/2014/main" id="{B0DF5222-B93F-61D3-EAB8-7C592FEAB83C}"/>
                </a:ext>
              </a:extLst>
            </p:cNvPr>
            <p:cNvSpPr>
              <a:spLocks noChangeArrowheads="1"/>
            </p:cNvSpPr>
            <p:nvPr/>
          </p:nvSpPr>
          <p:spPr bwMode="auto">
            <a:xfrm>
              <a:off x="1656" y="2016"/>
              <a:ext cx="1032" cy="384"/>
            </a:xfrm>
            <a:prstGeom prst="roundRect">
              <a:avLst>
                <a:gd name="adj" fmla="val 16667"/>
              </a:avLst>
            </a:prstGeom>
            <a:solidFill>
              <a:srgbClr val="FFFF00"/>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Smooth to PET Resolution</a:t>
              </a:r>
            </a:p>
          </p:txBody>
        </p:sp>
        <p:cxnSp>
          <p:nvCxnSpPr>
            <p:cNvPr id="34" name="AutoShape 15">
              <a:extLst>
                <a:ext uri="{FF2B5EF4-FFF2-40B4-BE49-F238E27FC236}">
                  <a16:creationId xmlns:a16="http://schemas.microsoft.com/office/drawing/2014/main" id="{B4A21236-23A5-0253-6AB0-83B40CD749BC}"/>
                </a:ext>
              </a:extLst>
            </p:cNvPr>
            <p:cNvCxnSpPr>
              <a:cxnSpLocks noChangeShapeType="1"/>
              <a:stCxn id="31" idx="1"/>
              <a:endCxn id="33" idx="3"/>
            </p:cNvCxnSpPr>
            <p:nvPr/>
          </p:nvCxnSpPr>
          <p:spPr bwMode="auto">
            <a:xfrm flipH="1">
              <a:off x="2688" y="2208"/>
              <a:ext cx="222" cy="0"/>
            </a:xfrm>
            <a:prstGeom prst="straightConnector1">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35" name="AutoShape 16">
              <a:extLst>
                <a:ext uri="{FF2B5EF4-FFF2-40B4-BE49-F238E27FC236}">
                  <a16:creationId xmlns:a16="http://schemas.microsoft.com/office/drawing/2014/main" id="{3C4DB14F-90C6-91FC-E4AB-9C550594C8B9}"/>
                </a:ext>
              </a:extLst>
            </p:cNvPr>
            <p:cNvSpPr>
              <a:spLocks noChangeArrowheads="1"/>
            </p:cNvSpPr>
            <p:nvPr/>
          </p:nvSpPr>
          <p:spPr bwMode="auto">
            <a:xfrm>
              <a:off x="1614" y="2544"/>
              <a:ext cx="1074" cy="384"/>
            </a:xfrm>
            <a:prstGeom prst="roundRect">
              <a:avLst>
                <a:gd name="adj" fmla="val 16667"/>
              </a:avLst>
            </a:prstGeom>
            <a:solidFill>
              <a:srgbClr val="92D050"/>
            </a:solidFill>
            <a:ln w="12700">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Attenuation/Scatter Correct PET Emission Data</a:t>
              </a:r>
            </a:p>
          </p:txBody>
        </p:sp>
        <p:cxnSp>
          <p:nvCxnSpPr>
            <p:cNvPr id="36" name="AutoShape 17">
              <a:extLst>
                <a:ext uri="{FF2B5EF4-FFF2-40B4-BE49-F238E27FC236}">
                  <a16:creationId xmlns:a16="http://schemas.microsoft.com/office/drawing/2014/main" id="{030A1C5B-123E-A070-23C8-C46C80E619F8}"/>
                </a:ext>
              </a:extLst>
            </p:cNvPr>
            <p:cNvCxnSpPr>
              <a:cxnSpLocks noChangeShapeType="1"/>
              <a:stCxn id="33" idx="2"/>
            </p:cNvCxnSpPr>
            <p:nvPr/>
          </p:nvCxnSpPr>
          <p:spPr bwMode="auto">
            <a:xfrm>
              <a:off x="2172" y="2400"/>
              <a:ext cx="0" cy="122"/>
            </a:xfrm>
            <a:prstGeom prst="straightConnector1">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7" name="AutoShape 18">
              <a:extLst>
                <a:ext uri="{FF2B5EF4-FFF2-40B4-BE49-F238E27FC236}">
                  <a16:creationId xmlns:a16="http://schemas.microsoft.com/office/drawing/2014/main" id="{F2E4FAC3-A13B-9F1A-8EAF-91971DC927DA}"/>
                </a:ext>
              </a:extLst>
            </p:cNvPr>
            <p:cNvCxnSpPr>
              <a:cxnSpLocks noChangeShapeType="1"/>
              <a:stCxn id="27" idx="3"/>
              <a:endCxn id="35" idx="1"/>
            </p:cNvCxnSpPr>
            <p:nvPr/>
          </p:nvCxnSpPr>
          <p:spPr bwMode="auto">
            <a:xfrm>
              <a:off x="1440" y="2736"/>
              <a:ext cx="174"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 name="AutoShape 19">
              <a:extLst>
                <a:ext uri="{FF2B5EF4-FFF2-40B4-BE49-F238E27FC236}">
                  <a16:creationId xmlns:a16="http://schemas.microsoft.com/office/drawing/2014/main" id="{4A1C4F35-BE04-934B-37AE-40DE72DDF7F1}"/>
                </a:ext>
              </a:extLst>
            </p:cNvPr>
            <p:cNvSpPr>
              <a:spLocks noChangeArrowheads="1"/>
            </p:cNvSpPr>
            <p:nvPr/>
          </p:nvSpPr>
          <p:spPr bwMode="auto">
            <a:xfrm>
              <a:off x="2910" y="2544"/>
              <a:ext cx="1074" cy="384"/>
            </a:xfrm>
            <a:prstGeom prst="roundRect">
              <a:avLst>
                <a:gd name="adj" fmla="val 16667"/>
              </a:avLst>
            </a:prstGeom>
            <a:solidFill>
              <a:srgbClr val="92D050"/>
            </a:solidFill>
            <a:ln w="12700">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Functional (PET) Reconstruction</a:t>
              </a:r>
            </a:p>
          </p:txBody>
        </p:sp>
        <p:cxnSp>
          <p:nvCxnSpPr>
            <p:cNvPr id="39" name="AutoShape 20">
              <a:extLst>
                <a:ext uri="{FF2B5EF4-FFF2-40B4-BE49-F238E27FC236}">
                  <a16:creationId xmlns:a16="http://schemas.microsoft.com/office/drawing/2014/main" id="{B2778346-8CAC-E176-E205-1BDECF4B67AA}"/>
                </a:ext>
              </a:extLst>
            </p:cNvPr>
            <p:cNvCxnSpPr>
              <a:cxnSpLocks noChangeShapeType="1"/>
              <a:stCxn id="38" idx="3"/>
              <a:endCxn id="40" idx="2"/>
            </p:cNvCxnSpPr>
            <p:nvPr/>
          </p:nvCxnSpPr>
          <p:spPr bwMode="auto">
            <a:xfrm>
              <a:off x="3984" y="2736"/>
              <a:ext cx="216" cy="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0" name="AutoShape 21">
              <a:extLst>
                <a:ext uri="{FF2B5EF4-FFF2-40B4-BE49-F238E27FC236}">
                  <a16:creationId xmlns:a16="http://schemas.microsoft.com/office/drawing/2014/main" id="{057ED916-1C6F-A5B4-5991-792A9DE81D60}"/>
                </a:ext>
              </a:extLst>
            </p:cNvPr>
            <p:cNvSpPr>
              <a:spLocks noChangeArrowheads="1"/>
            </p:cNvSpPr>
            <p:nvPr/>
          </p:nvSpPr>
          <p:spPr bwMode="auto">
            <a:xfrm>
              <a:off x="4200" y="2352"/>
              <a:ext cx="600" cy="624"/>
            </a:xfrm>
            <a:prstGeom prst="cube">
              <a:avLst>
                <a:gd name="adj" fmla="val 25000"/>
              </a:avLst>
            </a:prstGeom>
            <a:solidFill>
              <a:srgbClr val="00B050"/>
            </a:solidFill>
            <a:ln w="9525">
              <a:solidFill>
                <a:schemeClr val="tx1"/>
              </a:solidFill>
              <a:miter lim="800000"/>
              <a:headEnd/>
              <a:tailEnd/>
            </a:ln>
          </p:spPr>
          <p:txBody>
            <a:bodyPr anchor="ctr"/>
            <a:lstStyle/>
            <a:p>
              <a:pPr algn="ctr"/>
              <a:r>
                <a:rPr lang="en-US" altLang="LID4096" sz="1400" dirty="0">
                  <a:solidFill>
                    <a:schemeClr val="bg1"/>
                  </a:solidFill>
                  <a:latin typeface="Arial" panose="020B0604020202020204" pitchFamily="34" charset="0"/>
                  <a:cs typeface="Arial" panose="020B0604020202020204" pitchFamily="34" charset="0"/>
                </a:rPr>
                <a:t>PET Image</a:t>
              </a:r>
            </a:p>
          </p:txBody>
        </p:sp>
        <p:cxnSp>
          <p:nvCxnSpPr>
            <p:cNvPr id="41" name="AutoShape 22">
              <a:extLst>
                <a:ext uri="{FF2B5EF4-FFF2-40B4-BE49-F238E27FC236}">
                  <a16:creationId xmlns:a16="http://schemas.microsoft.com/office/drawing/2014/main" id="{A2BEEA63-8EAC-2869-2F6A-4850D857F3C6}"/>
                </a:ext>
              </a:extLst>
            </p:cNvPr>
            <p:cNvCxnSpPr>
              <a:cxnSpLocks noChangeShapeType="1"/>
              <a:stCxn id="35" idx="3"/>
              <a:endCxn id="38" idx="1"/>
            </p:cNvCxnSpPr>
            <p:nvPr/>
          </p:nvCxnSpPr>
          <p:spPr bwMode="auto">
            <a:xfrm>
              <a:off x="2688" y="2736"/>
              <a:ext cx="22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216259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579497" y="3156073"/>
            <a:ext cx="3204415" cy="181597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ADCM</a:t>
            </a:r>
            <a:endParaRPr lang="en-US" b="1" dirty="0">
              <a:solidFill>
                <a:schemeClr val="bg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ADCM</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33D0CDF-3327-6AA7-7F40-CEEE64BAE397}"/>
              </a:ext>
            </a:extLst>
          </p:cNvPr>
          <p:cNvSpPr>
            <a:spLocks noGrp="1"/>
          </p:cNvSpPr>
          <p:nvPr>
            <p:ph type="title"/>
          </p:nvPr>
        </p:nvSpPr>
        <p:spPr/>
        <p:txBody>
          <a:bodyPr/>
          <a:lstStyle/>
          <a:p>
            <a:r>
              <a:rPr lang="en-GB" sz="3200" dirty="0"/>
              <a:t>Workflow of Decomposition-Based Approach [1]</a:t>
            </a:r>
            <a:endParaRPr lang="en-US" dirty="0"/>
          </a:p>
        </p:txBody>
      </p:sp>
      <p:pic>
        <p:nvPicPr>
          <p:cNvPr id="9" name="Content Placeholder 10">
            <a:extLst>
              <a:ext uri="{FF2B5EF4-FFF2-40B4-BE49-F238E27FC236}">
                <a16:creationId xmlns:a16="http://schemas.microsoft.com/office/drawing/2014/main" id="{D6CAA2BE-FFE0-93C0-8C39-177A2BEDE75C}"/>
              </a:ext>
            </a:extLst>
          </p:cNvPr>
          <p:cNvPicPr>
            <a:picLocks noGrp="1" noChangeAspect="1"/>
          </p:cNvPicPr>
          <p:nvPr>
            <p:ph idx="1"/>
          </p:nvPr>
        </p:nvPicPr>
        <p:blipFill>
          <a:blip r:embed="rId2"/>
          <a:stretch>
            <a:fillRect/>
          </a:stretch>
        </p:blipFill>
        <p:spPr>
          <a:xfrm>
            <a:off x="4109678" y="3261816"/>
            <a:ext cx="7287642" cy="2010056"/>
          </a:xfrm>
        </p:spPr>
      </p:pic>
      <p:sp>
        <p:nvSpPr>
          <p:cNvPr id="14" name="Rectangle 13">
            <a:extLst>
              <a:ext uri="{FF2B5EF4-FFF2-40B4-BE49-F238E27FC236}">
                <a16:creationId xmlns:a16="http://schemas.microsoft.com/office/drawing/2014/main" id="{6A957B41-5E5B-064C-EDC1-951356D71C02}"/>
              </a:ext>
            </a:extLst>
          </p:cNvPr>
          <p:cNvSpPr/>
          <p:nvPr/>
        </p:nvSpPr>
        <p:spPr>
          <a:xfrm>
            <a:off x="1536230" y="4434134"/>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3" name="TextBox 2">
            <a:extLst>
              <a:ext uri="{FF2B5EF4-FFF2-40B4-BE49-F238E27FC236}">
                <a16:creationId xmlns:a16="http://schemas.microsoft.com/office/drawing/2014/main" id="{D0525B56-A0DB-F97E-8DDE-132D836E1A88}"/>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[2]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9656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32E757B-4068-450E-1C3D-1070801BC8AA}"/>
              </a:ext>
            </a:extLst>
          </p:cNvPr>
          <p:cNvSpPr>
            <a:spLocks noGrp="1"/>
          </p:cNvSpPr>
          <p:nvPr>
            <p:ph type="body" idx="4294967295"/>
          </p:nvPr>
        </p:nvSpPr>
        <p:spPr>
          <a:xfrm>
            <a:off x="841248" y="5102352"/>
            <a:ext cx="10607040" cy="585216"/>
          </a:xfrm>
        </p:spPr>
        <p:txBody>
          <a:bodyPr>
            <a:normAutofit fontScale="77500" lnSpcReduction="20000"/>
          </a:bodyPr>
          <a:lstStyle/>
          <a:p>
            <a:r>
              <a:rPr lang="en-NL" dirty="0"/>
              <a:t>Integrated multi-Centre model (IMCM): </a:t>
            </a:r>
            <a:r>
              <a:rPr lang="en-GB" dirty="0"/>
              <a:t>the best metric of 0.0527 at epoch 434.</a:t>
            </a:r>
            <a:endParaRPr lang="en-NL" dirty="0"/>
          </a:p>
        </p:txBody>
      </p:sp>
      <p:sp>
        <p:nvSpPr>
          <p:cNvPr id="6" name="Slide Number Placeholder 5">
            <a:extLst>
              <a:ext uri="{FF2B5EF4-FFF2-40B4-BE49-F238E27FC236}">
                <a16:creationId xmlns:a16="http://schemas.microsoft.com/office/drawing/2014/main" id="{97F890CB-E84E-3C82-79DF-A519DF817161}"/>
              </a:ext>
            </a:extLst>
          </p:cNvPr>
          <p:cNvSpPr>
            <a:spLocks noGrp="1"/>
          </p:cNvSpPr>
          <p:nvPr>
            <p:ph type="sldNum" sz="quarter" idx="12"/>
          </p:nvPr>
        </p:nvSpPr>
        <p:spPr/>
        <p:txBody>
          <a:bodyPr/>
          <a:lstStyle/>
          <a:p>
            <a:fld id="{A65A5C87-DF58-40C8-B092-1DE63DB4547E}" type="slidenum">
              <a:rPr lang="en-US" smtClean="0"/>
              <a:t>41</a:t>
            </a:fld>
            <a:endParaRPr lang="en-US" dirty="0"/>
          </a:p>
        </p:txBody>
      </p:sp>
      <p:pic>
        <p:nvPicPr>
          <p:cNvPr id="11" name="Picture 10">
            <a:extLst>
              <a:ext uri="{FF2B5EF4-FFF2-40B4-BE49-F238E27FC236}">
                <a16:creationId xmlns:a16="http://schemas.microsoft.com/office/drawing/2014/main" id="{2E62981C-34EE-2E65-EE00-80DF60101434}"/>
              </a:ext>
            </a:extLst>
          </p:cNvPr>
          <p:cNvPicPr>
            <a:picLocks noChangeAspect="1"/>
          </p:cNvPicPr>
          <p:nvPr/>
        </p:nvPicPr>
        <p:blipFill>
          <a:blip r:embed="rId2"/>
          <a:stretch>
            <a:fillRect/>
          </a:stretch>
        </p:blipFill>
        <p:spPr>
          <a:xfrm>
            <a:off x="1230086" y="622379"/>
            <a:ext cx="9333189" cy="4367198"/>
          </a:xfrm>
          <a:prstGeom prst="rect">
            <a:avLst/>
          </a:prstGeom>
        </p:spPr>
      </p:pic>
      <p:pic>
        <p:nvPicPr>
          <p:cNvPr id="9" name="Picture 8">
            <a:extLst>
              <a:ext uri="{FF2B5EF4-FFF2-40B4-BE49-F238E27FC236}">
                <a16:creationId xmlns:a16="http://schemas.microsoft.com/office/drawing/2014/main" id="{10833206-BAC3-11E8-8463-1D2525058126}"/>
              </a:ext>
            </a:extLst>
          </p:cNvPr>
          <p:cNvPicPr>
            <a:picLocks noChangeAspect="1"/>
          </p:cNvPicPr>
          <p:nvPr/>
        </p:nvPicPr>
        <p:blipFill>
          <a:blip r:embed="rId3"/>
          <a:stretch>
            <a:fillRect/>
          </a:stretch>
        </p:blipFill>
        <p:spPr>
          <a:xfrm>
            <a:off x="1230085" y="613017"/>
            <a:ext cx="9333189" cy="4367198"/>
          </a:xfrm>
          <a:prstGeom prst="rect">
            <a:avLst/>
          </a:prstGeom>
        </p:spPr>
      </p:pic>
      <p:sp>
        <p:nvSpPr>
          <p:cNvPr id="3" name="Rectangle 2">
            <a:extLst>
              <a:ext uri="{FF2B5EF4-FFF2-40B4-BE49-F238E27FC236}">
                <a16:creationId xmlns:a16="http://schemas.microsoft.com/office/drawing/2014/main" id="{96A38CA3-2F02-7FD9-9792-46C586ABE5EC}"/>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Tree>
    <p:extLst>
      <p:ext uri="{BB962C8B-B14F-4D97-AF65-F5344CB8AC3E}">
        <p14:creationId xmlns:p14="http://schemas.microsoft.com/office/powerpoint/2010/main" val="31464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46AC4-4C70-B31C-6321-8BFE8EC3E73B}"/>
              </a:ext>
            </a:extLst>
          </p:cNvPr>
          <p:cNvSpPr>
            <a:spLocks noGrp="1"/>
          </p:cNvSpPr>
          <p:nvPr>
            <p:ph type="sldNum" sz="quarter" idx="12"/>
          </p:nvPr>
        </p:nvSpPr>
        <p:spPr/>
        <p:txBody>
          <a:bodyPr/>
          <a:lstStyle/>
          <a:p>
            <a:fld id="{A65A5C87-DF58-40C8-B092-1DE63DB4547E}" type="slidenum">
              <a:rPr lang="en-US" smtClean="0"/>
              <a:t>42</a:t>
            </a:fld>
            <a:endParaRPr lang="en-US" dirty="0"/>
          </a:p>
        </p:txBody>
      </p:sp>
      <p:pic>
        <p:nvPicPr>
          <p:cNvPr id="11" name="Picture 10">
            <a:extLst>
              <a:ext uri="{FF2B5EF4-FFF2-40B4-BE49-F238E27FC236}">
                <a16:creationId xmlns:a16="http://schemas.microsoft.com/office/drawing/2014/main" id="{8DC75D25-F7CE-8AD0-2EA7-47C0E2B6BD99}"/>
              </a:ext>
            </a:extLst>
          </p:cNvPr>
          <p:cNvPicPr>
            <a:picLocks noChangeAspect="1"/>
          </p:cNvPicPr>
          <p:nvPr/>
        </p:nvPicPr>
        <p:blipFill>
          <a:blip r:embed="rId2"/>
          <a:stretch>
            <a:fillRect/>
          </a:stretch>
        </p:blipFill>
        <p:spPr>
          <a:xfrm>
            <a:off x="1372284" y="676953"/>
            <a:ext cx="9382806" cy="4390415"/>
          </a:xfrm>
          <a:prstGeom prst="rect">
            <a:avLst/>
          </a:prstGeom>
        </p:spPr>
      </p:pic>
      <p:pic>
        <p:nvPicPr>
          <p:cNvPr id="9" name="Picture 8">
            <a:extLst>
              <a:ext uri="{FF2B5EF4-FFF2-40B4-BE49-F238E27FC236}">
                <a16:creationId xmlns:a16="http://schemas.microsoft.com/office/drawing/2014/main" id="{3FD30AE9-65FC-2909-C19F-0B177E29854C}"/>
              </a:ext>
            </a:extLst>
          </p:cNvPr>
          <p:cNvPicPr>
            <a:picLocks noChangeAspect="1"/>
          </p:cNvPicPr>
          <p:nvPr/>
        </p:nvPicPr>
        <p:blipFill>
          <a:blip r:embed="rId3"/>
          <a:stretch>
            <a:fillRect/>
          </a:stretch>
        </p:blipFill>
        <p:spPr>
          <a:xfrm>
            <a:off x="1372283" y="676952"/>
            <a:ext cx="9382806" cy="4390415"/>
          </a:xfrm>
          <a:prstGeom prst="rect">
            <a:avLst/>
          </a:prstGeom>
        </p:spPr>
      </p:pic>
      <p:sp>
        <p:nvSpPr>
          <p:cNvPr id="12" name="Text Placeholder 9">
            <a:extLst>
              <a:ext uri="{FF2B5EF4-FFF2-40B4-BE49-F238E27FC236}">
                <a16:creationId xmlns:a16="http://schemas.microsoft.com/office/drawing/2014/main" id="{C1163227-2337-B4D9-9979-AD41EF7E9F1F}"/>
              </a:ext>
            </a:extLst>
          </p:cNvPr>
          <p:cNvSpPr>
            <a:spLocks noGrp="1"/>
          </p:cNvSpPr>
          <p:nvPr>
            <p:ph type="body" idx="4294967295"/>
          </p:nvPr>
        </p:nvSpPr>
        <p:spPr>
          <a:xfrm>
            <a:off x="841248" y="5102352"/>
            <a:ext cx="10607040" cy="585216"/>
          </a:xfrm>
        </p:spPr>
        <p:txBody>
          <a:bodyPr/>
          <a:lstStyle/>
          <a:p>
            <a:r>
              <a:rPr lang="en-GB" sz="1800" dirty="0">
                <a:effectLst/>
                <a:latin typeface="Times New Roman" panose="02020603050405020304" pitchFamily="18" charset="0"/>
                <a:ea typeface="Calibri" panose="020F0502020204030204" pitchFamily="34" charset="0"/>
              </a:rPr>
              <a:t>Anatomy-Dependent Correction Model (ADCM): the best metric of 0.1237 was reached at epoch 466.</a:t>
            </a:r>
            <a:endParaRPr lang="en-NL" dirty="0"/>
          </a:p>
        </p:txBody>
      </p:sp>
      <p:sp>
        <p:nvSpPr>
          <p:cNvPr id="4" name="Rectangle 3">
            <a:extLst>
              <a:ext uri="{FF2B5EF4-FFF2-40B4-BE49-F238E27FC236}">
                <a16:creationId xmlns:a16="http://schemas.microsoft.com/office/drawing/2014/main" id="{66FBEB9F-E008-08F1-8A05-AFE277D9966E}"/>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Tree>
    <p:extLst>
      <p:ext uri="{BB962C8B-B14F-4D97-AF65-F5344CB8AC3E}">
        <p14:creationId xmlns:p14="http://schemas.microsoft.com/office/powerpoint/2010/main" val="1218299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C40447-3A46-C47E-C94A-3A41956ACF29}"/>
              </a:ext>
            </a:extLst>
          </p:cNvPr>
          <p:cNvSpPr>
            <a:spLocks noGrp="1"/>
          </p:cNvSpPr>
          <p:nvPr>
            <p:ph type="body" idx="4294967295"/>
          </p:nvPr>
        </p:nvSpPr>
        <p:spPr>
          <a:xfrm>
            <a:off x="841248" y="5102352"/>
            <a:ext cx="10607040" cy="585216"/>
          </a:xfrm>
        </p:spPr>
        <p:txBody>
          <a:bodyPr/>
          <a:lstStyle/>
          <a:p>
            <a:r>
              <a:rPr lang="en-GB" dirty="0"/>
              <a:t>Motion and Halo</a:t>
            </a:r>
            <a:endParaRPr lang="en-US" dirty="0"/>
          </a:p>
        </p:txBody>
      </p:sp>
      <p:sp>
        <p:nvSpPr>
          <p:cNvPr id="2" name="Slide Number Placeholder 1">
            <a:extLst>
              <a:ext uri="{FF2B5EF4-FFF2-40B4-BE49-F238E27FC236}">
                <a16:creationId xmlns:a16="http://schemas.microsoft.com/office/drawing/2014/main" id="{AAD6B018-D91D-3BA0-00C6-1347934F50E4}"/>
              </a:ext>
            </a:extLst>
          </p:cNvPr>
          <p:cNvSpPr>
            <a:spLocks noGrp="1"/>
          </p:cNvSpPr>
          <p:nvPr>
            <p:ph type="sldNum" sz="quarter" idx="12"/>
          </p:nvPr>
        </p:nvSpPr>
        <p:spPr/>
        <p:txBody>
          <a:bodyPr/>
          <a:lstStyle/>
          <a:p>
            <a:fld id="{A65A5C87-DF58-40C8-B092-1DE63DB4547E}" type="slidenum">
              <a:rPr lang="en-US" smtClean="0"/>
              <a:pPr/>
              <a:t>43</a:t>
            </a:fld>
            <a:endParaRPr lang="en-US" dirty="0"/>
          </a:p>
        </p:txBody>
      </p:sp>
      <p:pic>
        <p:nvPicPr>
          <p:cNvPr id="4" name="Picture 3">
            <a:extLst>
              <a:ext uri="{FF2B5EF4-FFF2-40B4-BE49-F238E27FC236}">
                <a16:creationId xmlns:a16="http://schemas.microsoft.com/office/drawing/2014/main" id="{22511150-81F7-85A6-0EF8-D4B270B5AAD8}"/>
              </a:ext>
            </a:extLst>
          </p:cNvPr>
          <p:cNvPicPr>
            <a:picLocks noChangeAspect="1"/>
          </p:cNvPicPr>
          <p:nvPr/>
        </p:nvPicPr>
        <p:blipFill>
          <a:blip r:embed="rId2"/>
          <a:stretch>
            <a:fillRect/>
          </a:stretch>
        </p:blipFill>
        <p:spPr>
          <a:xfrm>
            <a:off x="1644768" y="1352323"/>
            <a:ext cx="9000000" cy="3645401"/>
          </a:xfrm>
          <a:prstGeom prst="rect">
            <a:avLst/>
          </a:prstGeom>
        </p:spPr>
      </p:pic>
    </p:spTree>
    <p:extLst>
      <p:ext uri="{BB962C8B-B14F-4D97-AF65-F5344CB8AC3E}">
        <p14:creationId xmlns:p14="http://schemas.microsoft.com/office/powerpoint/2010/main" val="2904108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35DA6C-9A28-2940-66E7-4820E4C49FE9}"/>
              </a:ext>
            </a:extLst>
          </p:cNvPr>
          <p:cNvSpPr>
            <a:spLocks noGrp="1"/>
          </p:cNvSpPr>
          <p:nvPr>
            <p:ph type="body" idx="4294967295"/>
          </p:nvPr>
        </p:nvSpPr>
        <p:spPr>
          <a:xfrm>
            <a:off x="841248" y="5102352"/>
            <a:ext cx="10607040" cy="585216"/>
          </a:xfrm>
        </p:spPr>
        <p:txBody>
          <a:bodyPr/>
          <a:lstStyle/>
          <a:p>
            <a:r>
              <a:rPr lang="en-GB" sz="1800" dirty="0">
                <a:effectLst/>
                <a:latin typeface="Times New Roman" panose="02020603050405020304" pitchFamily="18" charset="0"/>
                <a:ea typeface="Calibri" panose="020F0502020204030204" pitchFamily="34" charset="0"/>
              </a:rPr>
              <a:t>Transfer Learning for IMCM model (TL-MC):</a:t>
            </a:r>
            <a:endParaRPr lang="en-NL" dirty="0"/>
          </a:p>
        </p:txBody>
      </p:sp>
      <p:sp>
        <p:nvSpPr>
          <p:cNvPr id="6" name="Slide Number Placeholder 5">
            <a:extLst>
              <a:ext uri="{FF2B5EF4-FFF2-40B4-BE49-F238E27FC236}">
                <a16:creationId xmlns:a16="http://schemas.microsoft.com/office/drawing/2014/main" id="{BCD19F23-D0B5-2334-960B-10F887C495E4}"/>
              </a:ext>
            </a:extLst>
          </p:cNvPr>
          <p:cNvSpPr>
            <a:spLocks noGrp="1"/>
          </p:cNvSpPr>
          <p:nvPr>
            <p:ph type="sldNum" sz="quarter" idx="12"/>
          </p:nvPr>
        </p:nvSpPr>
        <p:spPr/>
        <p:txBody>
          <a:bodyPr/>
          <a:lstStyle/>
          <a:p>
            <a:fld id="{A65A5C87-DF58-40C8-B092-1DE63DB4547E}" type="slidenum">
              <a:rPr lang="en-US" smtClean="0"/>
              <a:t>44</a:t>
            </a:fld>
            <a:endParaRPr lang="en-US" dirty="0"/>
          </a:p>
        </p:txBody>
      </p:sp>
      <p:pic>
        <p:nvPicPr>
          <p:cNvPr id="11" name="Picture 10">
            <a:extLst>
              <a:ext uri="{FF2B5EF4-FFF2-40B4-BE49-F238E27FC236}">
                <a16:creationId xmlns:a16="http://schemas.microsoft.com/office/drawing/2014/main" id="{10F448C9-7874-A8EC-9A39-2EC9D892CE3A}"/>
              </a:ext>
            </a:extLst>
          </p:cNvPr>
          <p:cNvPicPr>
            <a:picLocks noChangeAspect="1"/>
          </p:cNvPicPr>
          <p:nvPr/>
        </p:nvPicPr>
        <p:blipFill>
          <a:blip r:embed="rId2"/>
          <a:stretch>
            <a:fillRect/>
          </a:stretch>
        </p:blipFill>
        <p:spPr>
          <a:xfrm>
            <a:off x="2724150" y="1078365"/>
            <a:ext cx="6743700" cy="3743325"/>
          </a:xfrm>
          <a:prstGeom prst="rect">
            <a:avLst/>
          </a:prstGeom>
        </p:spPr>
      </p:pic>
      <p:pic>
        <p:nvPicPr>
          <p:cNvPr id="9" name="Picture 8">
            <a:extLst>
              <a:ext uri="{FF2B5EF4-FFF2-40B4-BE49-F238E27FC236}">
                <a16:creationId xmlns:a16="http://schemas.microsoft.com/office/drawing/2014/main" id="{E2978406-F3D4-87BC-51E3-2D55CA026C49}"/>
              </a:ext>
            </a:extLst>
          </p:cNvPr>
          <p:cNvPicPr>
            <a:picLocks noChangeAspect="1"/>
          </p:cNvPicPr>
          <p:nvPr/>
        </p:nvPicPr>
        <p:blipFill>
          <a:blip r:embed="rId3"/>
          <a:stretch>
            <a:fillRect/>
          </a:stretch>
        </p:blipFill>
        <p:spPr>
          <a:xfrm>
            <a:off x="2724150" y="1078365"/>
            <a:ext cx="6743700" cy="3743325"/>
          </a:xfrm>
          <a:prstGeom prst="rect">
            <a:avLst/>
          </a:prstGeom>
        </p:spPr>
      </p:pic>
      <p:sp>
        <p:nvSpPr>
          <p:cNvPr id="3" name="Rectangle 2">
            <a:extLst>
              <a:ext uri="{FF2B5EF4-FFF2-40B4-BE49-F238E27FC236}">
                <a16:creationId xmlns:a16="http://schemas.microsoft.com/office/drawing/2014/main" id="{B080E00B-7AEF-2CE9-4B43-DA8203E3C4F2}"/>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Tree>
    <p:extLst>
      <p:ext uri="{BB962C8B-B14F-4D97-AF65-F5344CB8AC3E}">
        <p14:creationId xmlns:p14="http://schemas.microsoft.com/office/powerpoint/2010/main" val="423233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EE44-0827-5251-4B37-7DBDCF2DA4BC}"/>
              </a:ext>
            </a:extLst>
          </p:cNvPr>
          <p:cNvSpPr>
            <a:spLocks noGrp="1"/>
          </p:cNvSpPr>
          <p:nvPr>
            <p:ph type="title"/>
          </p:nvPr>
        </p:nvSpPr>
        <p:spPr/>
        <p:txBody>
          <a:bodyPr/>
          <a:lstStyle/>
          <a:p>
            <a:r>
              <a:rPr lang="en-US" baseline="30000" dirty="0"/>
              <a:t>68</a:t>
            </a:r>
            <a:r>
              <a:rPr lang="en-US" sz="3200" dirty="0"/>
              <a:t>Ga-PET</a:t>
            </a:r>
            <a:endParaRPr lang="en-US" dirty="0"/>
          </a:p>
        </p:txBody>
      </p:sp>
      <p:sp>
        <p:nvSpPr>
          <p:cNvPr id="4" name="Slide Number Placeholder 3">
            <a:extLst>
              <a:ext uri="{FF2B5EF4-FFF2-40B4-BE49-F238E27FC236}">
                <a16:creationId xmlns:a16="http://schemas.microsoft.com/office/drawing/2014/main" id="{0FEE0086-EA40-320E-A97D-8E7ECFCEFA5E}"/>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45</a:t>
            </a:fld>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A109655-26B7-6412-2598-FA905A3EDBC1}"/>
              </a:ext>
            </a:extLst>
          </p:cNvPr>
          <p:cNvPicPr>
            <a:picLocks noChangeAspect="1"/>
          </p:cNvPicPr>
          <p:nvPr/>
        </p:nvPicPr>
        <p:blipFill rotWithShape="1">
          <a:blip r:embed="rId2"/>
          <a:srcRect b="24048"/>
          <a:stretch/>
        </p:blipFill>
        <p:spPr>
          <a:xfrm>
            <a:off x="1536841" y="479099"/>
            <a:ext cx="5241695" cy="6032109"/>
          </a:xfrm>
          <a:prstGeom prst="rect">
            <a:avLst/>
          </a:prstGeom>
        </p:spPr>
      </p:pic>
      <p:pic>
        <p:nvPicPr>
          <p:cNvPr id="8" name="Picture 7">
            <a:extLst>
              <a:ext uri="{FF2B5EF4-FFF2-40B4-BE49-F238E27FC236}">
                <a16:creationId xmlns:a16="http://schemas.microsoft.com/office/drawing/2014/main" id="{980E2465-B211-F5CF-1861-F7A160320B30}"/>
              </a:ext>
            </a:extLst>
          </p:cNvPr>
          <p:cNvPicPr>
            <a:picLocks noChangeAspect="1"/>
          </p:cNvPicPr>
          <p:nvPr/>
        </p:nvPicPr>
        <p:blipFill rotWithShape="1">
          <a:blip r:embed="rId2"/>
          <a:srcRect t="75714"/>
          <a:stretch/>
        </p:blipFill>
        <p:spPr>
          <a:xfrm>
            <a:off x="5313013" y="2156148"/>
            <a:ext cx="7403823" cy="2724350"/>
          </a:xfrm>
          <a:prstGeom prst="rect">
            <a:avLst/>
          </a:prstGeom>
        </p:spPr>
      </p:pic>
    </p:spTree>
    <p:extLst>
      <p:ext uri="{BB962C8B-B14F-4D97-AF65-F5344CB8AC3E}">
        <p14:creationId xmlns:p14="http://schemas.microsoft.com/office/powerpoint/2010/main" val="1542642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DB85DD-4E15-C94E-C3F4-BA88C9A88AB3}"/>
              </a:ext>
            </a:extLst>
          </p:cNvPr>
          <p:cNvSpPr>
            <a:spLocks noGrp="1"/>
          </p:cNvSpPr>
          <p:nvPr>
            <p:ph type="body" idx="4294967295"/>
          </p:nvPr>
        </p:nvSpPr>
        <p:spPr>
          <a:xfrm>
            <a:off x="841248" y="5102352"/>
            <a:ext cx="10607040" cy="585216"/>
          </a:xfrm>
        </p:spPr>
        <p:txBody>
          <a:bodyPr/>
          <a:lstStyle/>
          <a:p>
            <a:r>
              <a:rPr lang="en-GB" dirty="0"/>
              <a:t>Truncation and Motion</a:t>
            </a:r>
            <a:endParaRPr lang="en-US" dirty="0"/>
          </a:p>
        </p:txBody>
      </p:sp>
      <p:sp>
        <p:nvSpPr>
          <p:cNvPr id="2" name="Slide Number Placeholder 1">
            <a:extLst>
              <a:ext uri="{FF2B5EF4-FFF2-40B4-BE49-F238E27FC236}">
                <a16:creationId xmlns:a16="http://schemas.microsoft.com/office/drawing/2014/main" id="{8C10E0DD-273D-1F80-5BA2-CEDF1CDACEE0}"/>
              </a:ext>
            </a:extLst>
          </p:cNvPr>
          <p:cNvSpPr>
            <a:spLocks noGrp="1"/>
          </p:cNvSpPr>
          <p:nvPr>
            <p:ph type="sldNum" sz="quarter" idx="12"/>
          </p:nvPr>
        </p:nvSpPr>
        <p:spPr/>
        <p:txBody>
          <a:bodyPr/>
          <a:lstStyle/>
          <a:p>
            <a:fld id="{A65A5C87-DF58-40C8-B092-1DE63DB4547E}" type="slidenum">
              <a:rPr lang="en-US" smtClean="0"/>
              <a:pPr/>
              <a:t>46</a:t>
            </a:fld>
            <a:endParaRPr lang="en-US" dirty="0"/>
          </a:p>
        </p:txBody>
      </p:sp>
      <p:pic>
        <p:nvPicPr>
          <p:cNvPr id="4" name="Picture 3">
            <a:extLst>
              <a:ext uri="{FF2B5EF4-FFF2-40B4-BE49-F238E27FC236}">
                <a16:creationId xmlns:a16="http://schemas.microsoft.com/office/drawing/2014/main" id="{A5237E69-69B2-CF55-ACF9-3319C0A01752}"/>
              </a:ext>
            </a:extLst>
          </p:cNvPr>
          <p:cNvPicPr>
            <a:picLocks noChangeAspect="1"/>
          </p:cNvPicPr>
          <p:nvPr/>
        </p:nvPicPr>
        <p:blipFill>
          <a:blip r:embed="rId2"/>
          <a:stretch>
            <a:fillRect/>
          </a:stretch>
        </p:blipFill>
        <p:spPr>
          <a:xfrm>
            <a:off x="1644768" y="1615432"/>
            <a:ext cx="9000000" cy="2937685"/>
          </a:xfrm>
          <a:prstGeom prst="rect">
            <a:avLst/>
          </a:prstGeom>
        </p:spPr>
      </p:pic>
      <p:grpSp>
        <p:nvGrpSpPr>
          <p:cNvPr id="13" name="Group 12">
            <a:extLst>
              <a:ext uri="{FF2B5EF4-FFF2-40B4-BE49-F238E27FC236}">
                <a16:creationId xmlns:a16="http://schemas.microsoft.com/office/drawing/2014/main" id="{FB6D56BE-98C4-6C54-A8D6-FC87B5D7DD71}"/>
              </a:ext>
            </a:extLst>
          </p:cNvPr>
          <p:cNvGrpSpPr/>
          <p:nvPr/>
        </p:nvGrpSpPr>
        <p:grpSpPr>
          <a:xfrm>
            <a:off x="4920342" y="2590804"/>
            <a:ext cx="4637320" cy="283625"/>
            <a:chOff x="5297713" y="3810000"/>
            <a:chExt cx="4637320" cy="283625"/>
          </a:xfrm>
        </p:grpSpPr>
        <p:cxnSp>
          <p:nvCxnSpPr>
            <p:cNvPr id="6" name="Straight Arrow Connector 5">
              <a:extLst>
                <a:ext uri="{FF2B5EF4-FFF2-40B4-BE49-F238E27FC236}">
                  <a16:creationId xmlns:a16="http://schemas.microsoft.com/office/drawing/2014/main" id="{56B74B7F-0637-D5B7-0EC1-4F06CD85C86E}"/>
                </a:ext>
              </a:extLst>
            </p:cNvPr>
            <p:cNvCxnSpPr>
              <a:cxnSpLocks/>
            </p:cNvCxnSpPr>
            <p:nvPr/>
          </p:nvCxnSpPr>
          <p:spPr>
            <a:xfrm flipH="1">
              <a:off x="9662885" y="3860800"/>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172A0005-E312-297B-DE1A-3A7A6FA42312}"/>
                </a:ext>
              </a:extLst>
            </p:cNvPr>
            <p:cNvCxnSpPr>
              <a:cxnSpLocks/>
            </p:cNvCxnSpPr>
            <p:nvPr/>
          </p:nvCxnSpPr>
          <p:spPr>
            <a:xfrm flipH="1">
              <a:off x="7480299" y="3810000"/>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74F334EA-4208-B955-CE48-9A1DB231421D}"/>
                </a:ext>
              </a:extLst>
            </p:cNvPr>
            <p:cNvCxnSpPr>
              <a:cxnSpLocks/>
            </p:cNvCxnSpPr>
            <p:nvPr/>
          </p:nvCxnSpPr>
          <p:spPr>
            <a:xfrm flipH="1">
              <a:off x="5297713" y="3868057"/>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9" name="Straight Arrow Connector 8">
            <a:extLst>
              <a:ext uri="{FF2B5EF4-FFF2-40B4-BE49-F238E27FC236}">
                <a16:creationId xmlns:a16="http://schemas.microsoft.com/office/drawing/2014/main" id="{9BCF8FB5-6DB4-7655-8905-4C4455B8124E}"/>
              </a:ext>
            </a:extLst>
          </p:cNvPr>
          <p:cNvCxnSpPr>
            <a:cxnSpLocks/>
          </p:cNvCxnSpPr>
          <p:nvPr/>
        </p:nvCxnSpPr>
        <p:spPr>
          <a:xfrm flipH="1" flipV="1">
            <a:off x="9677403" y="3675750"/>
            <a:ext cx="301173" cy="8345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A8147999-E3BD-BC98-30AF-D7F4EED6906A}"/>
              </a:ext>
            </a:extLst>
          </p:cNvPr>
          <p:cNvCxnSpPr>
            <a:cxnSpLocks/>
          </p:cNvCxnSpPr>
          <p:nvPr/>
        </p:nvCxnSpPr>
        <p:spPr>
          <a:xfrm flipH="1" flipV="1">
            <a:off x="7494817" y="3675751"/>
            <a:ext cx="234045" cy="834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6520AA41-FF1E-1BC8-3FAC-34729514BAF7}"/>
              </a:ext>
            </a:extLst>
          </p:cNvPr>
          <p:cNvCxnSpPr>
            <a:cxnSpLocks/>
          </p:cNvCxnSpPr>
          <p:nvPr/>
        </p:nvCxnSpPr>
        <p:spPr>
          <a:xfrm flipH="1" flipV="1">
            <a:off x="5312231" y="3679969"/>
            <a:ext cx="291449" cy="792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26406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6A7287B-ED1B-5EC3-0B8F-24E5C4B580DD}"/>
              </a:ext>
            </a:extLst>
          </p:cNvPr>
          <p:cNvSpPr>
            <a:spLocks noGrp="1"/>
          </p:cNvSpPr>
          <p:nvPr>
            <p:ph type="body" idx="4294967295"/>
          </p:nvPr>
        </p:nvSpPr>
        <p:spPr>
          <a:xfrm>
            <a:off x="841248" y="5102352"/>
            <a:ext cx="10607040" cy="585216"/>
          </a:xfrm>
        </p:spPr>
        <p:txBody>
          <a:bodyPr/>
          <a:lstStyle/>
          <a:p>
            <a:r>
              <a:rPr lang="en-GB" dirty="0"/>
              <a:t>Halo</a:t>
            </a:r>
            <a:endParaRPr lang="en-US" dirty="0"/>
          </a:p>
        </p:txBody>
      </p:sp>
      <p:sp>
        <p:nvSpPr>
          <p:cNvPr id="2" name="Slide Number Placeholder 1">
            <a:extLst>
              <a:ext uri="{FF2B5EF4-FFF2-40B4-BE49-F238E27FC236}">
                <a16:creationId xmlns:a16="http://schemas.microsoft.com/office/drawing/2014/main" id="{B167A91A-E015-4E1D-68CA-3190C6B8C960}"/>
              </a:ext>
            </a:extLst>
          </p:cNvPr>
          <p:cNvSpPr>
            <a:spLocks noGrp="1"/>
          </p:cNvSpPr>
          <p:nvPr>
            <p:ph type="sldNum" sz="quarter" idx="12"/>
          </p:nvPr>
        </p:nvSpPr>
        <p:spPr/>
        <p:txBody>
          <a:bodyPr/>
          <a:lstStyle/>
          <a:p>
            <a:fld id="{A65A5C87-DF58-40C8-B092-1DE63DB4547E}" type="slidenum">
              <a:rPr lang="en-US" smtClean="0"/>
              <a:pPr/>
              <a:t>47</a:t>
            </a:fld>
            <a:endParaRPr lang="en-US" dirty="0"/>
          </a:p>
        </p:txBody>
      </p:sp>
      <p:pic>
        <p:nvPicPr>
          <p:cNvPr id="4" name="Picture 3">
            <a:extLst>
              <a:ext uri="{FF2B5EF4-FFF2-40B4-BE49-F238E27FC236}">
                <a16:creationId xmlns:a16="http://schemas.microsoft.com/office/drawing/2014/main" id="{E7D865CF-B123-C8D4-EB87-57A194B21B17}"/>
              </a:ext>
            </a:extLst>
          </p:cNvPr>
          <p:cNvPicPr>
            <a:picLocks noChangeAspect="1"/>
          </p:cNvPicPr>
          <p:nvPr/>
        </p:nvPicPr>
        <p:blipFill>
          <a:blip r:embed="rId2"/>
          <a:stretch>
            <a:fillRect/>
          </a:stretch>
        </p:blipFill>
        <p:spPr>
          <a:xfrm>
            <a:off x="1644768" y="1340303"/>
            <a:ext cx="9000000" cy="3231454"/>
          </a:xfrm>
          <a:prstGeom prst="rect">
            <a:avLst/>
          </a:prstGeom>
        </p:spPr>
      </p:pic>
    </p:spTree>
    <p:extLst>
      <p:ext uri="{BB962C8B-B14F-4D97-AF65-F5344CB8AC3E}">
        <p14:creationId xmlns:p14="http://schemas.microsoft.com/office/powerpoint/2010/main" val="113122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7E3F49C7-8399-772D-0729-EF1403E5EEFF}"/>
              </a:ext>
            </a:extLst>
          </p:cNvPr>
          <p:cNvSpPr>
            <a:spLocks noGrp="1"/>
          </p:cNvSpPr>
          <p:nvPr>
            <p:ph type="body" idx="4294967295"/>
          </p:nvPr>
        </p:nvSpPr>
        <p:spPr>
          <a:xfrm>
            <a:off x="841248" y="5102352"/>
            <a:ext cx="10607040" cy="585216"/>
          </a:xfrm>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1FB42A5B-1D2F-DEDB-A312-27CEFE1D416D}"/>
              </a:ext>
            </a:extLst>
          </p:cNvPr>
          <p:cNvSpPr>
            <a:spLocks noGrp="1"/>
          </p:cNvSpPr>
          <p:nvPr>
            <p:ph type="sldNum" sz="quarter" idx="12"/>
          </p:nvPr>
        </p:nvSpPr>
        <p:spPr/>
        <p:txBody>
          <a:bodyPr/>
          <a:lstStyle/>
          <a:p>
            <a:fld id="{A65A5C87-DF58-40C8-B092-1DE63DB4547E}" type="slidenum">
              <a:rPr lang="en-US" smtClean="0"/>
              <a:pPr/>
              <a:t>48</a:t>
            </a:fld>
            <a:endParaRPr lang="en-US" dirty="0"/>
          </a:p>
        </p:txBody>
      </p:sp>
      <p:pic>
        <p:nvPicPr>
          <p:cNvPr id="4" name="Picture 3">
            <a:extLst>
              <a:ext uri="{FF2B5EF4-FFF2-40B4-BE49-F238E27FC236}">
                <a16:creationId xmlns:a16="http://schemas.microsoft.com/office/drawing/2014/main" id="{732DF079-7618-150A-1B62-AD232C8532AD}"/>
              </a:ext>
            </a:extLst>
          </p:cNvPr>
          <p:cNvPicPr>
            <a:picLocks noChangeAspect="1"/>
          </p:cNvPicPr>
          <p:nvPr/>
        </p:nvPicPr>
        <p:blipFill>
          <a:blip r:embed="rId2"/>
          <a:stretch>
            <a:fillRect/>
          </a:stretch>
        </p:blipFill>
        <p:spPr>
          <a:xfrm>
            <a:off x="1666875" y="1687579"/>
            <a:ext cx="9000000" cy="3178042"/>
          </a:xfrm>
          <a:prstGeom prst="rect">
            <a:avLst/>
          </a:prstGeom>
        </p:spPr>
      </p:pic>
      <p:cxnSp>
        <p:nvCxnSpPr>
          <p:cNvPr id="5" name="Straight Arrow Connector 4">
            <a:extLst>
              <a:ext uri="{FF2B5EF4-FFF2-40B4-BE49-F238E27FC236}">
                <a16:creationId xmlns:a16="http://schemas.microsoft.com/office/drawing/2014/main" id="{15916D08-F325-2007-1225-A6DF5D5531EE}"/>
              </a:ext>
            </a:extLst>
          </p:cNvPr>
          <p:cNvCxnSpPr>
            <a:cxnSpLocks/>
          </p:cNvCxnSpPr>
          <p:nvPr/>
        </p:nvCxnSpPr>
        <p:spPr>
          <a:xfrm flipH="1">
            <a:off x="4923976" y="3055257"/>
            <a:ext cx="468081" cy="2576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47D73255-C3A4-80E8-AAAB-EF16C36B6CFB}"/>
              </a:ext>
            </a:extLst>
          </p:cNvPr>
          <p:cNvCxnSpPr>
            <a:cxnSpLocks/>
          </p:cNvCxnSpPr>
          <p:nvPr/>
        </p:nvCxnSpPr>
        <p:spPr>
          <a:xfrm flipH="1">
            <a:off x="7106562" y="3026229"/>
            <a:ext cx="564238" cy="28666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F37608C5-4E5D-FC65-3C71-08F716DC69E1}"/>
              </a:ext>
            </a:extLst>
          </p:cNvPr>
          <p:cNvCxnSpPr>
            <a:cxnSpLocks/>
          </p:cNvCxnSpPr>
          <p:nvPr/>
        </p:nvCxnSpPr>
        <p:spPr>
          <a:xfrm flipH="1">
            <a:off x="9289148" y="3033486"/>
            <a:ext cx="522509" cy="28362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1882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1337C95-25DC-8275-393B-7F458A176901}"/>
              </a:ext>
            </a:extLst>
          </p:cNvPr>
          <p:cNvSpPr>
            <a:spLocks noGrp="1"/>
          </p:cNvSpPr>
          <p:nvPr>
            <p:ph type="body" idx="4294967295"/>
          </p:nvPr>
        </p:nvSpPr>
        <p:spPr>
          <a:xfrm>
            <a:off x="841248" y="5102352"/>
            <a:ext cx="10607040" cy="585216"/>
          </a:xfrm>
        </p:spPr>
        <p:txBody>
          <a:bodyPr/>
          <a:lstStyle/>
          <a:p>
            <a:r>
              <a:rPr lang="en-US" dirty="0"/>
              <a:t>Metal artifact</a:t>
            </a:r>
          </a:p>
        </p:txBody>
      </p:sp>
      <p:sp>
        <p:nvSpPr>
          <p:cNvPr id="2" name="Slide Number Placeholder 1">
            <a:extLst>
              <a:ext uri="{FF2B5EF4-FFF2-40B4-BE49-F238E27FC236}">
                <a16:creationId xmlns:a16="http://schemas.microsoft.com/office/drawing/2014/main" id="{37E12D76-659A-0972-06C5-7AF12AC3A0AA}"/>
              </a:ext>
            </a:extLst>
          </p:cNvPr>
          <p:cNvSpPr>
            <a:spLocks noGrp="1"/>
          </p:cNvSpPr>
          <p:nvPr>
            <p:ph type="sldNum" sz="quarter" idx="12"/>
          </p:nvPr>
        </p:nvSpPr>
        <p:spPr/>
        <p:txBody>
          <a:bodyPr/>
          <a:lstStyle/>
          <a:p>
            <a:fld id="{A65A5C87-DF58-40C8-B092-1DE63DB4547E}" type="slidenum">
              <a:rPr lang="en-US" smtClean="0"/>
              <a:pPr/>
              <a:t>49</a:t>
            </a:fld>
            <a:endParaRPr lang="en-US" dirty="0"/>
          </a:p>
        </p:txBody>
      </p:sp>
      <p:pic>
        <p:nvPicPr>
          <p:cNvPr id="4" name="Picture 3">
            <a:extLst>
              <a:ext uri="{FF2B5EF4-FFF2-40B4-BE49-F238E27FC236}">
                <a16:creationId xmlns:a16="http://schemas.microsoft.com/office/drawing/2014/main" id="{4E47C04A-ECE5-71B6-E9C0-3961A70CEA9F}"/>
              </a:ext>
            </a:extLst>
          </p:cNvPr>
          <p:cNvPicPr>
            <a:picLocks noChangeAspect="1"/>
          </p:cNvPicPr>
          <p:nvPr/>
        </p:nvPicPr>
        <p:blipFill>
          <a:blip r:embed="rId2"/>
          <a:stretch>
            <a:fillRect/>
          </a:stretch>
        </p:blipFill>
        <p:spPr>
          <a:xfrm>
            <a:off x="1644768" y="1495885"/>
            <a:ext cx="9000000" cy="2937685"/>
          </a:xfrm>
          <a:prstGeom prst="rect">
            <a:avLst/>
          </a:prstGeom>
        </p:spPr>
      </p:pic>
      <p:cxnSp>
        <p:nvCxnSpPr>
          <p:cNvPr id="7" name="Straight Arrow Connector 6">
            <a:extLst>
              <a:ext uri="{FF2B5EF4-FFF2-40B4-BE49-F238E27FC236}">
                <a16:creationId xmlns:a16="http://schemas.microsoft.com/office/drawing/2014/main" id="{B9B4734F-D329-8FD6-2B49-95D0D3040959}"/>
              </a:ext>
            </a:extLst>
          </p:cNvPr>
          <p:cNvCxnSpPr>
            <a:cxnSpLocks/>
          </p:cNvCxnSpPr>
          <p:nvPr/>
        </p:nvCxnSpPr>
        <p:spPr>
          <a:xfrm flipH="1">
            <a:off x="4945748" y="1770742"/>
            <a:ext cx="468081" cy="2576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0A9C3F97-6DED-8982-944E-625DF009B3AB}"/>
              </a:ext>
            </a:extLst>
          </p:cNvPr>
          <p:cNvCxnSpPr>
            <a:cxnSpLocks/>
          </p:cNvCxnSpPr>
          <p:nvPr/>
        </p:nvCxnSpPr>
        <p:spPr>
          <a:xfrm flipH="1">
            <a:off x="7128334" y="1741714"/>
            <a:ext cx="564238" cy="28666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BEA3A5E1-5D63-AFB0-A8D8-0A9F0552F98B}"/>
              </a:ext>
            </a:extLst>
          </p:cNvPr>
          <p:cNvCxnSpPr>
            <a:cxnSpLocks/>
          </p:cNvCxnSpPr>
          <p:nvPr/>
        </p:nvCxnSpPr>
        <p:spPr>
          <a:xfrm flipH="1">
            <a:off x="9310920" y="1748971"/>
            <a:ext cx="522509" cy="28362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1295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4C51BF-6D29-6F35-6B3E-60D0A6B095F0}"/>
              </a:ext>
            </a:extLst>
          </p:cNvPr>
          <p:cNvSpPr>
            <a:spLocks noGrp="1"/>
          </p:cNvSpPr>
          <p:nvPr>
            <p:ph type="title"/>
          </p:nvPr>
        </p:nvSpPr>
        <p:spPr/>
        <p:txBody>
          <a:bodyPr/>
          <a:lstStyle/>
          <a:p>
            <a:r>
              <a:rPr lang="en-GB" dirty="0"/>
              <a:t>Challenges in ASC using CT info</a:t>
            </a:r>
            <a:endParaRPr lang="en-US" dirty="0"/>
          </a:p>
        </p:txBody>
      </p:sp>
      <p:sp>
        <p:nvSpPr>
          <p:cNvPr id="5" name="Slide Number Placeholder 4">
            <a:extLst>
              <a:ext uri="{FF2B5EF4-FFF2-40B4-BE49-F238E27FC236}">
                <a16:creationId xmlns:a16="http://schemas.microsoft.com/office/drawing/2014/main" id="{2D49DD97-A184-366D-CE0D-CFFA9CE03DAE}"/>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5</a:t>
            </a:fld>
            <a:endParaRPr lang="en-US" dirty="0">
              <a:latin typeface="Arial" panose="020B0604020202020204" pitchFamily="34" charset="0"/>
              <a:cs typeface="Arial" panose="020B0604020202020204" pitchFamily="34" charset="0"/>
            </a:endParaRPr>
          </a:p>
        </p:txBody>
      </p:sp>
      <p:sp>
        <p:nvSpPr>
          <p:cNvPr id="6" name="Rectangle 2">
            <a:extLst>
              <a:ext uri="{FF2B5EF4-FFF2-40B4-BE49-F238E27FC236}">
                <a16:creationId xmlns:a16="http://schemas.microsoft.com/office/drawing/2014/main" id="{4146748D-7AB8-9694-1488-486867EDC2B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38F76315-E245-FB49-BA33-4FE99006F6FD}"/>
              </a:ext>
            </a:extLst>
          </p:cNvPr>
          <p:cNvSpPr txBox="1">
            <a:spLocks noGrp="1"/>
          </p:cNvSpPr>
          <p:nvPr>
            <p:ph idx="1"/>
          </p:nvPr>
        </p:nvSpPr>
        <p:spPr>
          <a:xfrm>
            <a:off x="1116013" y="2478088"/>
            <a:ext cx="10167937" cy="2343590"/>
          </a:xfrm>
          <a:prstGeom prst="rect">
            <a:avLst/>
          </a:prstGeom>
          <a:noFill/>
        </p:spPr>
        <p:txBody>
          <a:bodyPr wrap="square">
            <a:spAutoFit/>
          </a:bodyPr>
          <a:lstStyle/>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Radiation Exposure</a:t>
            </a:r>
          </a:p>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Limited Availability</a:t>
            </a:r>
          </a:p>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Cost and Complexity</a:t>
            </a:r>
          </a:p>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Contrast Agent Issues</a:t>
            </a:r>
          </a:p>
          <a:p>
            <a:pPr marL="0" lvl="0" indent="0">
              <a:lnSpc>
                <a:spcPct val="150000"/>
              </a:lnSpc>
              <a:spcBef>
                <a:spcPts val="0"/>
              </a:spcBef>
              <a:buNone/>
            </a:pPr>
            <a:r>
              <a:rPr lang="en-US" sz="2000" dirty="0">
                <a:latin typeface="Arial" panose="020B0604020202020204" pitchFamily="34" charset="0"/>
                <a:cs typeface="Arial" panose="020B0604020202020204" pitchFamily="34" charset="0"/>
              </a:rPr>
              <a:t>🩻 </a:t>
            </a:r>
            <a:r>
              <a:rPr lang="en-GB" sz="2000" dirty="0">
                <a:solidFill>
                  <a:srgbClr val="0070C0"/>
                </a:solidFill>
                <a:latin typeface="Arial" panose="020B0604020202020204" pitchFamily="34" charset="0"/>
                <a:ea typeface="Arial"/>
                <a:cs typeface="Arial" panose="020B0604020202020204" pitchFamily="34" charset="0"/>
                <a:sym typeface="Arial"/>
              </a:rPr>
              <a:t>Artifacts</a:t>
            </a:r>
          </a:p>
        </p:txBody>
      </p:sp>
    </p:spTree>
    <p:extLst>
      <p:ext uri="{BB962C8B-B14F-4D97-AF65-F5344CB8AC3E}">
        <p14:creationId xmlns:p14="http://schemas.microsoft.com/office/powerpoint/2010/main" val="65559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afterEffect">
                                  <p:stCondLst>
                                    <p:cond delay="500"/>
                                  </p:stCondLst>
                                  <p:iterate type="lt">
                                    <p:tmPct val="4000"/>
                                  </p:iterate>
                                  <p:childTnLst>
                                    <p:set>
                                      <p:cBhvr override="childStyle">
                                        <p:cTn id="6" dur="1500" fill="hold"/>
                                        <p:tgtEl>
                                          <p:spTgt spid="4">
                                            <p:txEl>
                                              <p:pRg st="0" end="0"/>
                                            </p:txEl>
                                          </p:spTgt>
                                        </p:tgtEl>
                                        <p:attrNameLst>
                                          <p:attrName>style.color</p:attrName>
                                        </p:attrNameLst>
                                      </p:cBhvr>
                                      <p:to>
                                        <p:clrVal>
                                          <a:srgbClr val="0C171F"/>
                                        </p:clrVal>
                                      </p:to>
                                    </p:set>
                                    <p:set>
                                      <p:cBhvr>
                                        <p:cTn id="7" dur="1500" fill="hold"/>
                                        <p:tgtEl>
                                          <p:spTgt spid="4">
                                            <p:txEl>
                                              <p:pRg st="0" end="0"/>
                                            </p:txEl>
                                          </p:spTgt>
                                        </p:tgtEl>
                                        <p:attrNameLst>
                                          <p:attrName>fillcolor</p:attrName>
                                        </p:attrNameLst>
                                      </p:cBhvr>
                                      <p:to>
                                        <p:clrVal>
                                          <a:srgbClr val="0C171F"/>
                                        </p:clrVal>
                                      </p:to>
                                    </p:set>
                                    <p:set>
                                      <p:cBhvr>
                                        <p:cTn id="8" dur="1500" fill="hold"/>
                                        <p:tgtEl>
                                          <p:spTgt spid="4">
                                            <p:txEl>
                                              <p:pRg st="0" end="0"/>
                                            </p:txEl>
                                          </p:spTgt>
                                        </p:tgtEl>
                                        <p:attrNameLst>
                                          <p:attrName>fill.type</p:attrName>
                                        </p:attrNameLst>
                                      </p:cBhvr>
                                      <p:to>
                                        <p:strVal val="solid"/>
                                      </p:to>
                                    </p:set>
                                  </p:childTnLst>
                                </p:cTn>
                              </p:par>
                            </p:childTnLst>
                          </p:cTn>
                        </p:par>
                        <p:par>
                          <p:cTn id="9" fill="hold">
                            <p:stCondLst>
                              <p:cond delay="3080"/>
                            </p:stCondLst>
                            <p:childTnLst>
                              <p:par>
                                <p:cTn id="10" presetID="16" presetClass="emph" presetSubtype="0" fill="hold" nodeType="afterEffect">
                                  <p:stCondLst>
                                    <p:cond delay="500"/>
                                  </p:stCondLst>
                                  <p:iterate type="lt">
                                    <p:tmPct val="4000"/>
                                  </p:iterate>
                                  <p:childTnLst>
                                    <p:set>
                                      <p:cBhvr override="childStyle">
                                        <p:cTn id="11" dur="1500" fill="hold"/>
                                        <p:tgtEl>
                                          <p:spTgt spid="4">
                                            <p:txEl>
                                              <p:pRg st="1" end="1"/>
                                            </p:txEl>
                                          </p:spTgt>
                                        </p:tgtEl>
                                        <p:attrNameLst>
                                          <p:attrName>style.color</p:attrName>
                                        </p:attrNameLst>
                                      </p:cBhvr>
                                      <p:to>
                                        <p:clrVal>
                                          <a:srgbClr val="0C171F"/>
                                        </p:clrVal>
                                      </p:to>
                                    </p:set>
                                    <p:set>
                                      <p:cBhvr>
                                        <p:cTn id="12" dur="1500" fill="hold"/>
                                        <p:tgtEl>
                                          <p:spTgt spid="4">
                                            <p:txEl>
                                              <p:pRg st="1" end="1"/>
                                            </p:txEl>
                                          </p:spTgt>
                                        </p:tgtEl>
                                        <p:attrNameLst>
                                          <p:attrName>fillcolor</p:attrName>
                                        </p:attrNameLst>
                                      </p:cBhvr>
                                      <p:to>
                                        <p:clrVal>
                                          <a:srgbClr val="0C171F"/>
                                        </p:clrVal>
                                      </p:to>
                                    </p:set>
                                    <p:set>
                                      <p:cBhvr>
                                        <p:cTn id="13" dur="1500" fill="hold"/>
                                        <p:tgtEl>
                                          <p:spTgt spid="4">
                                            <p:txEl>
                                              <p:pRg st="1" end="1"/>
                                            </p:txEl>
                                          </p:spTgt>
                                        </p:tgtEl>
                                        <p:attrNameLst>
                                          <p:attrName>fill.type</p:attrName>
                                        </p:attrNameLst>
                                      </p:cBhvr>
                                      <p:to>
                                        <p:strVal val="solid"/>
                                      </p:to>
                                    </p:set>
                                  </p:childTnLst>
                                </p:cTn>
                              </p:par>
                            </p:childTnLst>
                          </p:cTn>
                        </p:par>
                        <p:par>
                          <p:cTn id="14" fill="hold">
                            <p:stCondLst>
                              <p:cond delay="6220"/>
                            </p:stCondLst>
                            <p:childTnLst>
                              <p:par>
                                <p:cTn id="15" presetID="16" presetClass="emph" presetSubtype="0" fill="hold" nodeType="afterEffect">
                                  <p:stCondLst>
                                    <p:cond delay="500"/>
                                  </p:stCondLst>
                                  <p:iterate type="lt">
                                    <p:tmPct val="4000"/>
                                  </p:iterate>
                                  <p:childTnLst>
                                    <p:set>
                                      <p:cBhvr override="childStyle">
                                        <p:cTn id="16" dur="1500" fill="hold"/>
                                        <p:tgtEl>
                                          <p:spTgt spid="4">
                                            <p:txEl>
                                              <p:pRg st="2" end="2"/>
                                            </p:txEl>
                                          </p:spTgt>
                                        </p:tgtEl>
                                        <p:attrNameLst>
                                          <p:attrName>style.color</p:attrName>
                                        </p:attrNameLst>
                                      </p:cBhvr>
                                      <p:to>
                                        <p:clrVal>
                                          <a:srgbClr val="0C171F"/>
                                        </p:clrVal>
                                      </p:to>
                                    </p:set>
                                    <p:set>
                                      <p:cBhvr>
                                        <p:cTn id="17" dur="1500" fill="hold"/>
                                        <p:tgtEl>
                                          <p:spTgt spid="4">
                                            <p:txEl>
                                              <p:pRg st="2" end="2"/>
                                            </p:txEl>
                                          </p:spTgt>
                                        </p:tgtEl>
                                        <p:attrNameLst>
                                          <p:attrName>fillcolor</p:attrName>
                                        </p:attrNameLst>
                                      </p:cBhvr>
                                      <p:to>
                                        <p:clrVal>
                                          <a:srgbClr val="0C171F"/>
                                        </p:clrVal>
                                      </p:to>
                                    </p:set>
                                    <p:set>
                                      <p:cBhvr>
                                        <p:cTn id="18" dur="1500" fill="hold"/>
                                        <p:tgtEl>
                                          <p:spTgt spid="4">
                                            <p:txEl>
                                              <p:pRg st="2" end="2"/>
                                            </p:txEl>
                                          </p:spTgt>
                                        </p:tgtEl>
                                        <p:attrNameLst>
                                          <p:attrName>fill.type</p:attrName>
                                        </p:attrNameLst>
                                      </p:cBhvr>
                                      <p:to>
                                        <p:strVal val="solid"/>
                                      </p:to>
                                    </p:set>
                                  </p:childTnLst>
                                </p:cTn>
                              </p:par>
                            </p:childTnLst>
                          </p:cTn>
                        </p:par>
                        <p:par>
                          <p:cTn id="19" fill="hold">
                            <p:stCondLst>
                              <p:cond delay="9240"/>
                            </p:stCondLst>
                            <p:childTnLst>
                              <p:par>
                                <p:cTn id="20" presetID="16" presetClass="emph" presetSubtype="0" fill="hold" nodeType="afterEffect">
                                  <p:stCondLst>
                                    <p:cond delay="500"/>
                                  </p:stCondLst>
                                  <p:iterate type="lt">
                                    <p:tmPct val="4000"/>
                                  </p:iterate>
                                  <p:childTnLst>
                                    <p:set>
                                      <p:cBhvr override="childStyle">
                                        <p:cTn id="21" dur="1500" fill="hold"/>
                                        <p:tgtEl>
                                          <p:spTgt spid="4">
                                            <p:txEl>
                                              <p:pRg st="3" end="3"/>
                                            </p:txEl>
                                          </p:spTgt>
                                        </p:tgtEl>
                                        <p:attrNameLst>
                                          <p:attrName>style.color</p:attrName>
                                        </p:attrNameLst>
                                      </p:cBhvr>
                                      <p:to>
                                        <p:clrVal>
                                          <a:srgbClr val="0C171F"/>
                                        </p:clrVal>
                                      </p:to>
                                    </p:set>
                                    <p:set>
                                      <p:cBhvr>
                                        <p:cTn id="22" dur="1500" fill="hold"/>
                                        <p:tgtEl>
                                          <p:spTgt spid="4">
                                            <p:txEl>
                                              <p:pRg st="3" end="3"/>
                                            </p:txEl>
                                          </p:spTgt>
                                        </p:tgtEl>
                                        <p:attrNameLst>
                                          <p:attrName>fillcolor</p:attrName>
                                        </p:attrNameLst>
                                      </p:cBhvr>
                                      <p:to>
                                        <p:clrVal>
                                          <a:srgbClr val="0C171F"/>
                                        </p:clrVal>
                                      </p:to>
                                    </p:set>
                                    <p:set>
                                      <p:cBhvr>
                                        <p:cTn id="23" dur="1500" fill="hold"/>
                                        <p:tgtEl>
                                          <p:spTgt spid="4">
                                            <p:txEl>
                                              <p:pRg st="3" end="3"/>
                                            </p:txEl>
                                          </p:spTgt>
                                        </p:tgtEl>
                                        <p:attrNameLst>
                                          <p:attrName>fill.type</p:attrName>
                                        </p:attrNameLst>
                                      </p:cBhvr>
                                      <p:to>
                                        <p:strVal val="solid"/>
                                      </p:to>
                                    </p:set>
                                  </p:childTnLst>
                                </p:cTn>
                              </p:par>
                            </p:childTnLst>
                          </p:cTn>
                        </p:par>
                        <p:par>
                          <p:cTn id="24" fill="hold">
                            <p:stCondLst>
                              <p:cond delay="12380"/>
                            </p:stCondLst>
                            <p:childTnLst>
                              <p:par>
                                <p:cTn id="25" presetID="16" presetClass="emph" presetSubtype="0" fill="hold" nodeType="afterEffect">
                                  <p:stCondLst>
                                    <p:cond delay="500"/>
                                  </p:stCondLst>
                                  <p:iterate type="lt">
                                    <p:tmPct val="4000"/>
                                  </p:iterate>
                                  <p:childTnLst>
                                    <p:set>
                                      <p:cBhvr override="childStyle">
                                        <p:cTn id="26" dur="1500" fill="hold"/>
                                        <p:tgtEl>
                                          <p:spTgt spid="4">
                                            <p:txEl>
                                              <p:pRg st="4" end="4"/>
                                            </p:txEl>
                                          </p:spTgt>
                                        </p:tgtEl>
                                        <p:attrNameLst>
                                          <p:attrName>style.color</p:attrName>
                                        </p:attrNameLst>
                                      </p:cBhvr>
                                      <p:to>
                                        <p:clrVal>
                                          <a:srgbClr val="0C171F"/>
                                        </p:clrVal>
                                      </p:to>
                                    </p:set>
                                    <p:set>
                                      <p:cBhvr>
                                        <p:cTn id="27" dur="1500" fill="hold"/>
                                        <p:tgtEl>
                                          <p:spTgt spid="4">
                                            <p:txEl>
                                              <p:pRg st="4" end="4"/>
                                            </p:txEl>
                                          </p:spTgt>
                                        </p:tgtEl>
                                        <p:attrNameLst>
                                          <p:attrName>fillcolor</p:attrName>
                                        </p:attrNameLst>
                                      </p:cBhvr>
                                      <p:to>
                                        <p:clrVal>
                                          <a:srgbClr val="0C171F"/>
                                        </p:clrVal>
                                      </p:to>
                                    </p:set>
                                    <p:set>
                                      <p:cBhvr>
                                        <p:cTn id="28" dur="1500" fill="hold"/>
                                        <p:tgtEl>
                                          <p:spTgt spid="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6A1B0B-9E9B-8B80-A8AB-B104C87F5AE0}"/>
              </a:ext>
            </a:extLst>
          </p:cNvPr>
          <p:cNvSpPr>
            <a:spLocks noGrp="1"/>
          </p:cNvSpPr>
          <p:nvPr>
            <p:ph type="body" idx="4294967295"/>
          </p:nvPr>
        </p:nvSpPr>
        <p:spPr>
          <a:xfrm>
            <a:off x="841248" y="5102352"/>
            <a:ext cx="10607040" cy="585216"/>
          </a:xfrm>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F63FE825-4DAF-B885-8791-D6DEFEE9F9F7}"/>
              </a:ext>
            </a:extLst>
          </p:cNvPr>
          <p:cNvSpPr>
            <a:spLocks noGrp="1"/>
          </p:cNvSpPr>
          <p:nvPr>
            <p:ph type="sldNum" sz="quarter" idx="12"/>
          </p:nvPr>
        </p:nvSpPr>
        <p:spPr/>
        <p:txBody>
          <a:bodyPr/>
          <a:lstStyle/>
          <a:p>
            <a:fld id="{A65A5C87-DF58-40C8-B092-1DE63DB4547E}" type="slidenum">
              <a:rPr lang="en-US" smtClean="0"/>
              <a:pPr/>
              <a:t>50</a:t>
            </a:fld>
            <a:endParaRPr lang="en-US" dirty="0"/>
          </a:p>
        </p:txBody>
      </p:sp>
      <p:pic>
        <p:nvPicPr>
          <p:cNvPr id="6" name="Picture 5">
            <a:extLst>
              <a:ext uri="{FF2B5EF4-FFF2-40B4-BE49-F238E27FC236}">
                <a16:creationId xmlns:a16="http://schemas.microsoft.com/office/drawing/2014/main" id="{7214314B-A7F8-3534-9E2A-D074A7A81FCE}"/>
              </a:ext>
            </a:extLst>
          </p:cNvPr>
          <p:cNvPicPr>
            <a:picLocks noChangeAspect="1"/>
          </p:cNvPicPr>
          <p:nvPr/>
        </p:nvPicPr>
        <p:blipFill>
          <a:blip r:embed="rId2"/>
          <a:stretch>
            <a:fillRect/>
          </a:stretch>
        </p:blipFill>
        <p:spPr>
          <a:xfrm>
            <a:off x="1644768" y="1418542"/>
            <a:ext cx="9000000" cy="3178042"/>
          </a:xfrm>
          <a:prstGeom prst="rect">
            <a:avLst/>
          </a:prstGeom>
        </p:spPr>
      </p:pic>
      <p:cxnSp>
        <p:nvCxnSpPr>
          <p:cNvPr id="4" name="Straight Arrow Connector 3">
            <a:extLst>
              <a:ext uri="{FF2B5EF4-FFF2-40B4-BE49-F238E27FC236}">
                <a16:creationId xmlns:a16="http://schemas.microsoft.com/office/drawing/2014/main" id="{A3CCD410-F0C7-E3D1-5047-EF9541BAC1F8}"/>
              </a:ext>
            </a:extLst>
          </p:cNvPr>
          <p:cNvCxnSpPr>
            <a:cxnSpLocks/>
          </p:cNvCxnSpPr>
          <p:nvPr/>
        </p:nvCxnSpPr>
        <p:spPr>
          <a:xfrm>
            <a:off x="4100286" y="2953657"/>
            <a:ext cx="511633" cy="2866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A466ACFB-AFC5-6906-91CF-CA45916A2A56}"/>
              </a:ext>
            </a:extLst>
          </p:cNvPr>
          <p:cNvCxnSpPr>
            <a:cxnSpLocks/>
          </p:cNvCxnSpPr>
          <p:nvPr/>
        </p:nvCxnSpPr>
        <p:spPr>
          <a:xfrm>
            <a:off x="6270171" y="2968171"/>
            <a:ext cx="524334" cy="27214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88092AAC-353F-6647-71DE-1F202464E05F}"/>
              </a:ext>
            </a:extLst>
          </p:cNvPr>
          <p:cNvCxnSpPr>
            <a:cxnSpLocks/>
          </p:cNvCxnSpPr>
          <p:nvPr/>
        </p:nvCxnSpPr>
        <p:spPr>
          <a:xfrm>
            <a:off x="8447314" y="2953657"/>
            <a:ext cx="529777" cy="29088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12590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D5330B-B028-237B-6D6D-D404BE4D3B8A}"/>
              </a:ext>
            </a:extLst>
          </p:cNvPr>
          <p:cNvSpPr>
            <a:spLocks noGrp="1"/>
          </p:cNvSpPr>
          <p:nvPr>
            <p:ph type="body" idx="4294967295"/>
          </p:nvPr>
        </p:nvSpPr>
        <p:spPr>
          <a:xfrm>
            <a:off x="841248" y="5102352"/>
            <a:ext cx="10607040" cy="585216"/>
          </a:xfrm>
        </p:spPr>
        <p:txBody>
          <a:bodyPr/>
          <a:lstStyle/>
          <a:p>
            <a:r>
              <a:rPr lang="en-GB" dirty="0"/>
              <a:t>???</a:t>
            </a:r>
            <a:endParaRPr lang="en-US" dirty="0"/>
          </a:p>
        </p:txBody>
      </p:sp>
      <p:sp>
        <p:nvSpPr>
          <p:cNvPr id="2" name="Slide Number Placeholder 1">
            <a:extLst>
              <a:ext uri="{FF2B5EF4-FFF2-40B4-BE49-F238E27FC236}">
                <a16:creationId xmlns:a16="http://schemas.microsoft.com/office/drawing/2014/main" id="{480325A9-864E-E7C5-7683-D3CD08FC798E}"/>
              </a:ext>
            </a:extLst>
          </p:cNvPr>
          <p:cNvSpPr>
            <a:spLocks noGrp="1"/>
          </p:cNvSpPr>
          <p:nvPr>
            <p:ph type="sldNum" sz="quarter" idx="12"/>
          </p:nvPr>
        </p:nvSpPr>
        <p:spPr/>
        <p:txBody>
          <a:bodyPr/>
          <a:lstStyle/>
          <a:p>
            <a:fld id="{A65A5C87-DF58-40C8-B092-1DE63DB4547E}" type="slidenum">
              <a:rPr lang="en-US" smtClean="0"/>
              <a:pPr/>
              <a:t>51</a:t>
            </a:fld>
            <a:endParaRPr lang="en-US" dirty="0"/>
          </a:p>
        </p:txBody>
      </p:sp>
      <p:pic>
        <p:nvPicPr>
          <p:cNvPr id="4" name="Picture 3">
            <a:extLst>
              <a:ext uri="{FF2B5EF4-FFF2-40B4-BE49-F238E27FC236}">
                <a16:creationId xmlns:a16="http://schemas.microsoft.com/office/drawing/2014/main" id="{871F1AE5-C801-15C0-55BF-24E3FA27CD87}"/>
              </a:ext>
            </a:extLst>
          </p:cNvPr>
          <p:cNvPicPr>
            <a:picLocks noChangeAspect="1"/>
          </p:cNvPicPr>
          <p:nvPr/>
        </p:nvPicPr>
        <p:blipFill>
          <a:blip r:embed="rId2"/>
          <a:stretch>
            <a:fillRect/>
          </a:stretch>
        </p:blipFill>
        <p:spPr>
          <a:xfrm>
            <a:off x="1644768" y="1615432"/>
            <a:ext cx="9000000" cy="2937685"/>
          </a:xfrm>
          <a:prstGeom prst="rect">
            <a:avLst/>
          </a:prstGeom>
        </p:spPr>
      </p:pic>
    </p:spTree>
    <p:extLst>
      <p:ext uri="{BB962C8B-B14F-4D97-AF65-F5344CB8AC3E}">
        <p14:creationId xmlns:p14="http://schemas.microsoft.com/office/powerpoint/2010/main" val="2767277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1A8B86-6985-9F66-7480-049CE88C1B20}"/>
              </a:ext>
            </a:extLst>
          </p:cNvPr>
          <p:cNvSpPr>
            <a:spLocks noGrp="1"/>
          </p:cNvSpPr>
          <p:nvPr>
            <p:ph type="body" idx="4294967295"/>
          </p:nvPr>
        </p:nvSpPr>
        <p:spPr>
          <a:xfrm>
            <a:off x="841248" y="5102352"/>
            <a:ext cx="10607040" cy="585216"/>
          </a:xfrm>
        </p:spPr>
        <p:txBody>
          <a:bodyPr/>
          <a:lstStyle/>
          <a:p>
            <a:r>
              <a:rPr lang="en-GB" dirty="0"/>
              <a:t>??</a:t>
            </a:r>
            <a:endParaRPr lang="en-US" dirty="0"/>
          </a:p>
        </p:txBody>
      </p:sp>
      <p:sp>
        <p:nvSpPr>
          <p:cNvPr id="2" name="Slide Number Placeholder 1">
            <a:extLst>
              <a:ext uri="{FF2B5EF4-FFF2-40B4-BE49-F238E27FC236}">
                <a16:creationId xmlns:a16="http://schemas.microsoft.com/office/drawing/2014/main" id="{0AEB91FF-2749-0A8F-F740-FD7957C93678}"/>
              </a:ext>
            </a:extLst>
          </p:cNvPr>
          <p:cNvSpPr>
            <a:spLocks noGrp="1"/>
          </p:cNvSpPr>
          <p:nvPr>
            <p:ph type="sldNum" sz="quarter" idx="12"/>
          </p:nvPr>
        </p:nvSpPr>
        <p:spPr/>
        <p:txBody>
          <a:bodyPr/>
          <a:lstStyle/>
          <a:p>
            <a:fld id="{A65A5C87-DF58-40C8-B092-1DE63DB4547E}" type="slidenum">
              <a:rPr lang="en-US" smtClean="0"/>
              <a:pPr/>
              <a:t>52</a:t>
            </a:fld>
            <a:endParaRPr lang="en-US" dirty="0"/>
          </a:p>
        </p:txBody>
      </p:sp>
      <p:pic>
        <p:nvPicPr>
          <p:cNvPr id="4" name="Picture 3">
            <a:extLst>
              <a:ext uri="{FF2B5EF4-FFF2-40B4-BE49-F238E27FC236}">
                <a16:creationId xmlns:a16="http://schemas.microsoft.com/office/drawing/2014/main" id="{0A8F7037-C961-1165-200E-524F1A46B8A3}"/>
              </a:ext>
            </a:extLst>
          </p:cNvPr>
          <p:cNvPicPr>
            <a:picLocks noChangeAspect="1"/>
          </p:cNvPicPr>
          <p:nvPr/>
        </p:nvPicPr>
        <p:blipFill>
          <a:blip r:embed="rId2"/>
          <a:stretch>
            <a:fillRect/>
          </a:stretch>
        </p:blipFill>
        <p:spPr>
          <a:xfrm>
            <a:off x="1644768" y="1615432"/>
            <a:ext cx="9000000" cy="2937685"/>
          </a:xfrm>
          <a:prstGeom prst="rect">
            <a:avLst/>
          </a:prstGeom>
        </p:spPr>
      </p:pic>
    </p:spTree>
    <p:extLst>
      <p:ext uri="{BB962C8B-B14F-4D97-AF65-F5344CB8AC3E}">
        <p14:creationId xmlns:p14="http://schemas.microsoft.com/office/powerpoint/2010/main" val="286647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4793-1928-BE45-B7C5-8DAD6CB2822F}"/>
              </a:ext>
            </a:extLst>
          </p:cNvPr>
          <p:cNvSpPr>
            <a:spLocks noGrp="1"/>
          </p:cNvSpPr>
          <p:nvPr>
            <p:ph type="title"/>
          </p:nvPr>
        </p:nvSpPr>
        <p:spPr/>
        <p:txBody>
          <a:bodyPr/>
          <a:lstStyle/>
          <a:p>
            <a:r>
              <a:rPr lang="en-GB" dirty="0"/>
              <a:t>Challenges in ASC using CT info</a:t>
            </a:r>
            <a:endParaRPr lang="en-US" dirty="0"/>
          </a:p>
        </p:txBody>
      </p:sp>
      <p:sp>
        <p:nvSpPr>
          <p:cNvPr id="4" name="Slide Number Placeholder 3">
            <a:extLst>
              <a:ext uri="{FF2B5EF4-FFF2-40B4-BE49-F238E27FC236}">
                <a16:creationId xmlns:a16="http://schemas.microsoft.com/office/drawing/2014/main" id="{3CCED6FA-9024-746F-7365-B7460B900D40}"/>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6</a:t>
            </a:fld>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D4EEC80-E35D-8C8A-E783-7A15D4F28BD7}"/>
              </a:ext>
            </a:extLst>
          </p:cNvPr>
          <p:cNvPicPr>
            <a:picLocks noChangeAspect="1"/>
          </p:cNvPicPr>
          <p:nvPr/>
        </p:nvPicPr>
        <p:blipFill>
          <a:blip r:embed="rId3"/>
          <a:stretch>
            <a:fillRect/>
          </a:stretch>
        </p:blipFill>
        <p:spPr>
          <a:xfrm>
            <a:off x="2518708" y="2312018"/>
            <a:ext cx="1109081" cy="3960000"/>
          </a:xfrm>
          <a:prstGeom prst="rect">
            <a:avLst/>
          </a:prstGeom>
        </p:spPr>
      </p:pic>
      <p:pic>
        <p:nvPicPr>
          <p:cNvPr id="8" name="Picture 7">
            <a:extLst>
              <a:ext uri="{FF2B5EF4-FFF2-40B4-BE49-F238E27FC236}">
                <a16:creationId xmlns:a16="http://schemas.microsoft.com/office/drawing/2014/main" id="{7C90E591-B80F-0CD8-72B8-9BA2174D378E}"/>
              </a:ext>
            </a:extLst>
          </p:cNvPr>
          <p:cNvPicPr>
            <a:picLocks noChangeAspect="1"/>
          </p:cNvPicPr>
          <p:nvPr/>
        </p:nvPicPr>
        <p:blipFill>
          <a:blip r:embed="rId4"/>
          <a:stretch>
            <a:fillRect/>
          </a:stretch>
        </p:blipFill>
        <p:spPr>
          <a:xfrm>
            <a:off x="3777226" y="2312018"/>
            <a:ext cx="1082308" cy="3960000"/>
          </a:xfrm>
          <a:prstGeom prst="rect">
            <a:avLst/>
          </a:prstGeom>
        </p:spPr>
      </p:pic>
      <p:pic>
        <p:nvPicPr>
          <p:cNvPr id="12" name="Picture 11">
            <a:extLst>
              <a:ext uri="{FF2B5EF4-FFF2-40B4-BE49-F238E27FC236}">
                <a16:creationId xmlns:a16="http://schemas.microsoft.com/office/drawing/2014/main" id="{16815B6A-5B74-FC9F-4BDC-B8C1A3501DB1}"/>
              </a:ext>
            </a:extLst>
          </p:cNvPr>
          <p:cNvPicPr>
            <a:picLocks noChangeAspect="1"/>
          </p:cNvPicPr>
          <p:nvPr/>
        </p:nvPicPr>
        <p:blipFill>
          <a:blip r:embed="rId5"/>
          <a:stretch>
            <a:fillRect/>
          </a:stretch>
        </p:blipFill>
        <p:spPr>
          <a:xfrm>
            <a:off x="6232509" y="2312018"/>
            <a:ext cx="1286380" cy="3960000"/>
          </a:xfrm>
          <a:prstGeom prst="rect">
            <a:avLst/>
          </a:prstGeom>
        </p:spPr>
      </p:pic>
      <p:pic>
        <p:nvPicPr>
          <p:cNvPr id="14" name="Picture 13">
            <a:extLst>
              <a:ext uri="{FF2B5EF4-FFF2-40B4-BE49-F238E27FC236}">
                <a16:creationId xmlns:a16="http://schemas.microsoft.com/office/drawing/2014/main" id="{AA87A151-E832-A4BE-6496-A9C528191DC8}"/>
              </a:ext>
            </a:extLst>
          </p:cNvPr>
          <p:cNvPicPr>
            <a:picLocks noChangeAspect="1"/>
          </p:cNvPicPr>
          <p:nvPr/>
        </p:nvPicPr>
        <p:blipFill rotWithShape="1">
          <a:blip r:embed="rId6"/>
          <a:srcRect l="9333"/>
          <a:stretch/>
        </p:blipFill>
        <p:spPr>
          <a:xfrm>
            <a:off x="7668325" y="2319856"/>
            <a:ext cx="828049" cy="3960000"/>
          </a:xfrm>
          <a:prstGeom prst="rect">
            <a:avLst/>
          </a:prstGeom>
        </p:spPr>
      </p:pic>
      <p:sp>
        <p:nvSpPr>
          <p:cNvPr id="15" name="Text Placeholder 13">
            <a:extLst>
              <a:ext uri="{FF2B5EF4-FFF2-40B4-BE49-F238E27FC236}">
                <a16:creationId xmlns:a16="http://schemas.microsoft.com/office/drawing/2014/main" id="{630DAB1B-8E04-8295-D674-908B9C426FD7}"/>
              </a:ext>
            </a:extLst>
          </p:cNvPr>
          <p:cNvSpPr txBox="1">
            <a:spLocks/>
          </p:cNvSpPr>
          <p:nvPr/>
        </p:nvSpPr>
        <p:spPr>
          <a:xfrm>
            <a:off x="2778512" y="1883275"/>
            <a:ext cx="6123826" cy="5857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solidFill>
                  <a:srgbClr val="440255"/>
                </a:solidFill>
                <a:latin typeface="Arial" panose="020B0604020202020204" pitchFamily="34" charset="0"/>
                <a:cs typeface="Arial" panose="020B0604020202020204" pitchFamily="34" charset="0"/>
              </a:rPr>
              <a:t>Halo 	    Motion 	      Truncation	   Metal          Mismatch</a:t>
            </a:r>
          </a:p>
        </p:txBody>
      </p:sp>
      <p:grpSp>
        <p:nvGrpSpPr>
          <p:cNvPr id="19" name="Group 18">
            <a:extLst>
              <a:ext uri="{FF2B5EF4-FFF2-40B4-BE49-F238E27FC236}">
                <a16:creationId xmlns:a16="http://schemas.microsoft.com/office/drawing/2014/main" id="{49B07DD2-94A7-0492-4106-5248E1CBF53A}"/>
              </a:ext>
            </a:extLst>
          </p:cNvPr>
          <p:cNvGrpSpPr/>
          <p:nvPr/>
        </p:nvGrpSpPr>
        <p:grpSpPr>
          <a:xfrm>
            <a:off x="4826126" y="2200902"/>
            <a:ext cx="1256947" cy="4071116"/>
            <a:chOff x="4826126" y="2416429"/>
            <a:chExt cx="1256947" cy="4071116"/>
          </a:xfrm>
        </p:grpSpPr>
        <p:pic>
          <p:nvPicPr>
            <p:cNvPr id="17" name="Picture 16">
              <a:extLst>
                <a:ext uri="{FF2B5EF4-FFF2-40B4-BE49-F238E27FC236}">
                  <a16:creationId xmlns:a16="http://schemas.microsoft.com/office/drawing/2014/main" id="{24A91E8E-2DFA-656B-D85D-C63E6704E941}"/>
                </a:ext>
              </a:extLst>
            </p:cNvPr>
            <p:cNvPicPr>
              <a:picLocks noChangeAspect="1"/>
            </p:cNvPicPr>
            <p:nvPr/>
          </p:nvPicPr>
          <p:blipFill rotWithShape="1">
            <a:blip r:embed="rId7"/>
            <a:srcRect l="1629" t="1599"/>
            <a:stretch/>
          </p:blipFill>
          <p:spPr>
            <a:xfrm>
              <a:off x="4949951" y="2527545"/>
              <a:ext cx="1133122" cy="3960000"/>
            </a:xfrm>
            <a:prstGeom prst="rect">
              <a:avLst/>
            </a:prstGeom>
          </p:spPr>
        </p:pic>
        <p:sp>
          <p:nvSpPr>
            <p:cNvPr id="18" name="Oval 17">
              <a:extLst>
                <a:ext uri="{FF2B5EF4-FFF2-40B4-BE49-F238E27FC236}">
                  <a16:creationId xmlns:a16="http://schemas.microsoft.com/office/drawing/2014/main" id="{8A625797-9BD5-9B11-C133-601FA663080B}"/>
                </a:ext>
              </a:extLst>
            </p:cNvPr>
            <p:cNvSpPr/>
            <p:nvPr/>
          </p:nvSpPr>
          <p:spPr>
            <a:xfrm>
              <a:off x="4826126" y="2416429"/>
              <a:ext cx="247650" cy="26816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B8278EB7-9987-D85D-1172-72CB501EDB0A}"/>
              </a:ext>
            </a:extLst>
          </p:cNvPr>
          <p:cNvSpPr txBox="1"/>
          <p:nvPr/>
        </p:nvSpPr>
        <p:spPr>
          <a:xfrm>
            <a:off x="650167" y="6400412"/>
            <a:ext cx="6097088" cy="276999"/>
          </a:xfrm>
          <a:prstGeom prst="rect">
            <a:avLst/>
          </a:prstGeom>
          <a:noFill/>
        </p:spPr>
        <p:txBody>
          <a:bodyPr wrap="square">
            <a:spAutoFit/>
          </a:bodyPr>
          <a:lstStyle/>
          <a:p>
            <a:r>
              <a:rPr lang="en-GB" sz="1200" dirty="0">
                <a:solidFill>
                  <a:srgbClr val="222222"/>
                </a:solidFill>
                <a:effectLst/>
                <a:highlight>
                  <a:srgbClr val="FFFFFF"/>
                </a:highlight>
                <a:latin typeface="Arial" panose="020B0604020202020204" pitchFamily="34" charset="0"/>
                <a:cs typeface="Arial" panose="020B0604020202020204" pitchFamily="34" charset="0"/>
              </a:rPr>
              <a:t>[1] </a:t>
            </a:r>
            <a:r>
              <a:rPr lang="en-US" sz="1200" dirty="0">
                <a:latin typeface="Arial" panose="020B0604020202020204" pitchFamily="34" charset="0"/>
                <a:cs typeface="Arial" panose="020B0604020202020204" pitchFamily="34" charset="0"/>
              </a:rPr>
              <a:t>Shiri, Clin </a:t>
            </a:r>
            <a:r>
              <a:rPr lang="en-US" sz="1200" dirty="0" err="1">
                <a:latin typeface="Arial" panose="020B0604020202020204" pitchFamily="34" charset="0"/>
                <a:cs typeface="Arial" panose="020B0604020202020204" pitchFamily="34" charset="0"/>
              </a:rPr>
              <a:t>Nucl</a:t>
            </a:r>
            <a:r>
              <a:rPr lang="en-US" sz="1200" dirty="0">
                <a:latin typeface="Arial" panose="020B0604020202020204" pitchFamily="34" charset="0"/>
                <a:cs typeface="Arial" panose="020B0604020202020204" pitchFamily="34" charset="0"/>
              </a:rPr>
              <a:t> Med. 2023</a:t>
            </a:r>
          </a:p>
        </p:txBody>
      </p:sp>
    </p:spTree>
    <p:extLst>
      <p:ext uri="{BB962C8B-B14F-4D97-AF65-F5344CB8AC3E}">
        <p14:creationId xmlns:p14="http://schemas.microsoft.com/office/powerpoint/2010/main" val="3548008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88F9CB7C-1B13-E7C6-B2E9-B12C45A921FA}"/>
              </a:ext>
            </a:extLst>
          </p:cNvPr>
          <p:cNvSpPr>
            <a:spLocks noChangeArrowheads="1"/>
          </p:cNvSpPr>
          <p:nvPr/>
        </p:nvSpPr>
        <p:spPr bwMode="auto">
          <a:xfrm>
            <a:off x="566928" y="3453978"/>
            <a:ext cx="8557193" cy="5360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p>
            <a:pPr>
              <a:lnSpc>
                <a:spcPct val="90000"/>
              </a:lnSpc>
              <a:spcBef>
                <a:spcPct val="0"/>
              </a:spcBef>
              <a:spcAft>
                <a:spcPts val="600"/>
              </a:spcAft>
            </a:pPr>
            <a:endParaRPr lang="en-US" altLang="zh-CN" sz="2800" dirty="0">
              <a:solidFill>
                <a:schemeClr val="bg1"/>
              </a:solidFill>
              <a:latin typeface="Arial" panose="020B0604020202020204" pitchFamily="34" charset="0"/>
              <a:ea typeface="+mj-ea"/>
              <a:cs typeface="Arial" panose="020B0604020202020204" pitchFamily="34" charset="0"/>
            </a:endParaRPr>
          </a:p>
        </p:txBody>
      </p:sp>
      <p:sp>
        <p:nvSpPr>
          <p:cNvPr id="8" name="Title 7">
            <a:extLst>
              <a:ext uri="{FF2B5EF4-FFF2-40B4-BE49-F238E27FC236}">
                <a16:creationId xmlns:a16="http://schemas.microsoft.com/office/drawing/2014/main" id="{61AAB335-1E94-D9F9-45ED-96F3987FC329}"/>
              </a:ext>
            </a:extLst>
          </p:cNvPr>
          <p:cNvSpPr>
            <a:spLocks noGrp="1"/>
          </p:cNvSpPr>
          <p:nvPr>
            <p:ph type="title"/>
          </p:nvPr>
        </p:nvSpPr>
        <p:spPr/>
        <p:txBody>
          <a:bodyPr>
            <a:normAutofit/>
          </a:bodyPr>
          <a:lstStyle/>
          <a:p>
            <a:r>
              <a:rPr lang="en-GB" sz="3200" dirty="0"/>
              <a:t>AI is starting to change medical imaging, for real</a:t>
            </a:r>
            <a:endParaRPr lang="en-US" sz="3200" dirty="0"/>
          </a:p>
        </p:txBody>
      </p:sp>
      <p:sp>
        <p:nvSpPr>
          <p:cNvPr id="4" name="Slide Number Placeholder 3">
            <a:extLst>
              <a:ext uri="{FF2B5EF4-FFF2-40B4-BE49-F238E27FC236}">
                <a16:creationId xmlns:a16="http://schemas.microsoft.com/office/drawing/2014/main" id="{D26BE450-B8CE-BB1D-E984-F797D6BB4569}"/>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smtClean="0">
                <a:solidFill>
                  <a:schemeClr val="tx1">
                    <a:tint val="75000"/>
                  </a:schemeClr>
                </a:solidFill>
                <a:latin typeface="Arial" panose="020B0604020202020204" pitchFamily="34" charset="0"/>
                <a:cs typeface="Arial" panose="020B0604020202020204" pitchFamily="34" charset="0"/>
              </a:rPr>
              <a:pPr>
                <a:spcAft>
                  <a:spcPts val="600"/>
                </a:spcAft>
              </a:pPr>
              <a:t>7</a:t>
            </a:fld>
            <a:endParaRPr lang="en-US" dirty="0">
              <a:solidFill>
                <a:schemeClr val="tx1">
                  <a:tint val="7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E0CC59A-B340-CAE3-3E49-6262DD8C83BA}"/>
              </a:ext>
            </a:extLst>
          </p:cNvPr>
          <p:cNvSpPr txBox="1"/>
          <p:nvPr/>
        </p:nvSpPr>
        <p:spPr bwMode="auto">
          <a:xfrm>
            <a:off x="566928" y="6356350"/>
            <a:ext cx="5144062" cy="276999"/>
          </a:xfrm>
          <a:prstGeom prst="rect">
            <a:avLst/>
          </a:prstGeom>
          <a:noFill/>
          <a:ln>
            <a:noFill/>
          </a:ln>
          <a:effectLst/>
        </p:spPr>
        <p:txBody>
          <a:bodyPr wrap="square">
            <a:spAutoFit/>
          </a:bodyPr>
          <a:lstStyle/>
          <a:p>
            <a:r>
              <a:rPr lang="en-US" sz="1200" b="0" u="none" strike="noStrike" baseline="0" dirty="0">
                <a:latin typeface="Arial" panose="020B0604020202020204" pitchFamily="34" charset="0"/>
                <a:cs typeface="Arial" panose="020B0604020202020204" pitchFamily="34" charset="0"/>
              </a:rPr>
              <a:t>[2] McMillan, PET Clinic, 2021</a:t>
            </a:r>
            <a:endParaRPr lang="LID4096" sz="12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73479D2E-7ED9-3398-50C1-583697964983}"/>
              </a:ext>
            </a:extLst>
          </p:cNvPr>
          <p:cNvPicPr>
            <a:picLocks noChangeAspect="1"/>
          </p:cNvPicPr>
          <p:nvPr/>
        </p:nvPicPr>
        <p:blipFill rotWithShape="1">
          <a:blip r:embed="rId3"/>
          <a:srcRect t="37564" r="267" b="21284"/>
          <a:stretch/>
        </p:blipFill>
        <p:spPr>
          <a:xfrm>
            <a:off x="6640533" y="1839526"/>
            <a:ext cx="3898836" cy="2425576"/>
          </a:xfrm>
          <a:prstGeom prst="rect">
            <a:avLst/>
          </a:prstGeom>
        </p:spPr>
      </p:pic>
      <p:pic>
        <p:nvPicPr>
          <p:cNvPr id="13" name="Picture 12">
            <a:extLst>
              <a:ext uri="{FF2B5EF4-FFF2-40B4-BE49-F238E27FC236}">
                <a16:creationId xmlns:a16="http://schemas.microsoft.com/office/drawing/2014/main" id="{28BF904F-1D83-8431-D3A3-67A4CE05A209}"/>
              </a:ext>
            </a:extLst>
          </p:cNvPr>
          <p:cNvPicPr>
            <a:picLocks noChangeAspect="1"/>
          </p:cNvPicPr>
          <p:nvPr/>
        </p:nvPicPr>
        <p:blipFill rotWithShape="1">
          <a:blip r:embed="rId3"/>
          <a:srcRect t="79585"/>
          <a:stretch/>
        </p:blipFill>
        <p:spPr>
          <a:xfrm>
            <a:off x="3423504" y="4486766"/>
            <a:ext cx="5552256" cy="1698172"/>
          </a:xfrm>
          <a:prstGeom prst="rect">
            <a:avLst/>
          </a:prstGeom>
        </p:spPr>
      </p:pic>
      <p:pic>
        <p:nvPicPr>
          <p:cNvPr id="14" name="Picture 13">
            <a:extLst>
              <a:ext uri="{FF2B5EF4-FFF2-40B4-BE49-F238E27FC236}">
                <a16:creationId xmlns:a16="http://schemas.microsoft.com/office/drawing/2014/main" id="{016F5E46-D758-8B99-3EF6-6DF712D92121}"/>
              </a:ext>
            </a:extLst>
          </p:cNvPr>
          <p:cNvPicPr>
            <a:picLocks noChangeAspect="1"/>
          </p:cNvPicPr>
          <p:nvPr/>
        </p:nvPicPr>
        <p:blipFill rotWithShape="1">
          <a:blip r:embed="rId3"/>
          <a:srcRect r="267" b="62498"/>
          <a:stretch/>
        </p:blipFill>
        <p:spPr>
          <a:xfrm>
            <a:off x="1652631" y="1949880"/>
            <a:ext cx="4153742" cy="2340000"/>
          </a:xfrm>
          <a:prstGeom prst="rect">
            <a:avLst/>
          </a:prstGeom>
        </p:spPr>
      </p:pic>
    </p:spTree>
    <p:extLst>
      <p:ext uri="{BB962C8B-B14F-4D97-AF65-F5344CB8AC3E}">
        <p14:creationId xmlns:p14="http://schemas.microsoft.com/office/powerpoint/2010/main" val="3143193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C8DE-E19E-A5D4-27DE-6562CDE634B6}"/>
              </a:ext>
            </a:extLst>
          </p:cNvPr>
          <p:cNvSpPr>
            <a:spLocks noGrp="1"/>
          </p:cNvSpPr>
          <p:nvPr>
            <p:ph type="title"/>
          </p:nvPr>
        </p:nvSpPr>
        <p:spPr/>
        <p:txBody>
          <a:bodyPr/>
          <a:lstStyle/>
          <a:p>
            <a:r>
              <a:rPr lang="en-US" sz="4000" dirty="0"/>
              <a:t>Research Objective</a:t>
            </a:r>
            <a:endParaRPr lang="en-US" dirty="0"/>
          </a:p>
        </p:txBody>
      </p:sp>
      <p:sp>
        <p:nvSpPr>
          <p:cNvPr id="3" name="Content Placeholder 2">
            <a:extLst>
              <a:ext uri="{FF2B5EF4-FFF2-40B4-BE49-F238E27FC236}">
                <a16:creationId xmlns:a16="http://schemas.microsoft.com/office/drawing/2014/main" id="{436744E0-9535-9D10-6E28-5D733C5EBD6C}"/>
              </a:ext>
            </a:extLst>
          </p:cNvPr>
          <p:cNvSpPr>
            <a:spLocks noGrp="1"/>
          </p:cNvSpPr>
          <p:nvPr>
            <p:ph idx="1"/>
          </p:nvPr>
        </p:nvSpPr>
        <p:spPr>
          <a:xfrm>
            <a:off x="1115568" y="2478024"/>
            <a:ext cx="6073111" cy="3694176"/>
          </a:xfrm>
        </p:spPr>
        <p:txBody>
          <a:bodyPr>
            <a:normAutofit fontScale="70000" lnSpcReduction="20000"/>
          </a:bodyPr>
          <a:lstStyle/>
          <a:p>
            <a:pPr marL="0" lvl="0" indent="0" algn="l" eaLnBrk="0" fontAlgn="base" hangingPunct="0">
              <a:lnSpc>
                <a:spcPct val="200000"/>
              </a:lnSpc>
              <a:spcAft>
                <a:spcPct val="0"/>
              </a:spcAft>
              <a:buNone/>
            </a:pPr>
            <a:r>
              <a:rPr lang="en-US" sz="2800" b="1" dirty="0">
                <a:latin typeface="Arial" panose="020B0604020202020204" pitchFamily="34" charset="0"/>
                <a:cs typeface="Arial" panose="020B0604020202020204" pitchFamily="34" charset="0"/>
              </a:rPr>
              <a:t>✔️ 	</a:t>
            </a:r>
            <a:r>
              <a:rPr kumimoji="0" lang="en-US" altLang="en-US" sz="2800" b="1" i="0" u="none" strike="noStrike" cap="none" normalizeH="0" baseline="0" dirty="0">
                <a:ln>
                  <a:noFill/>
                </a:ln>
                <a:effectLst/>
                <a:latin typeface="Arial" panose="020B0604020202020204" pitchFamily="34" charset="0"/>
                <a:cs typeface="Arial" panose="020B0604020202020204" pitchFamily="34" charset="0"/>
              </a:rPr>
              <a:t>Address direct ASC of PET images 	without CT anatomical data</a:t>
            </a:r>
          </a:p>
          <a:p>
            <a:pPr marL="0" lvl="0" indent="0" algn="l" eaLnBrk="0" fontAlgn="base" hangingPunct="0">
              <a:lnSpc>
                <a:spcPct val="200000"/>
              </a:lnSpc>
              <a:spcAft>
                <a:spcPct val="0"/>
              </a:spcAft>
              <a:buNone/>
            </a:pPr>
            <a:r>
              <a:rPr lang="en-US" sz="2800" b="1" dirty="0">
                <a:latin typeface="Arial" panose="020B0604020202020204" pitchFamily="34" charset="0"/>
                <a:cs typeface="Arial" panose="020B0604020202020204" pitchFamily="34" charset="0"/>
              </a:rPr>
              <a:t>✔️ 	</a:t>
            </a:r>
            <a:r>
              <a:rPr kumimoji="0" lang="en-US" altLang="en-US" sz="2800" b="1" i="0" u="none" strike="noStrike" cap="none" normalizeH="0" baseline="0" dirty="0">
                <a:ln>
                  <a:noFill/>
                </a:ln>
                <a:effectLst/>
                <a:latin typeface="Arial" panose="020B0604020202020204" pitchFamily="34" charset="0"/>
                <a:cs typeface="Arial" panose="020B0604020202020204" pitchFamily="34" charset="0"/>
              </a:rPr>
              <a:t>Create a universal model applicable to 	different radiotracers and scanners</a:t>
            </a:r>
            <a:br>
              <a:rPr kumimoji="0" lang="en-US" altLang="en-US" sz="2800" b="1" i="0" u="none" strike="noStrike" cap="none" normalizeH="0" baseline="0" dirty="0">
                <a:ln>
                  <a:noFill/>
                </a:ln>
                <a:effectLst/>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 	</a:t>
            </a:r>
            <a:r>
              <a:rPr lang="en-US" altLang="en-US" sz="2800" b="1" dirty="0">
                <a:latin typeface="Arial" panose="020B0604020202020204" pitchFamily="34" charset="0"/>
                <a:cs typeface="Arial" panose="020B0604020202020204" pitchFamily="34" charset="0"/>
              </a:rPr>
              <a:t>Evaluate model performance in artifact 	removal across a multi-center dataset</a:t>
            </a:r>
            <a:endParaRPr lang="en-US" sz="2800" b="1"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A8819EA-C4DF-DA45-AEF9-EC12AED6A0F8}"/>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a:solidFill>
                  <a:srgbClr val="FFFFFF"/>
                </a:solidFill>
                <a:latin typeface="Arial" panose="020B0604020202020204" pitchFamily="34" charset="0"/>
                <a:cs typeface="Arial" panose="020B0604020202020204" pitchFamily="34" charset="0"/>
              </a:rPr>
              <a:pPr>
                <a:spcAft>
                  <a:spcPts val="600"/>
                </a:spcAft>
              </a:pPr>
              <a:t>8</a:t>
            </a:fld>
            <a:endParaRPr lang="en-US">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888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solidFill>
                  <a:schemeClr val="tx1"/>
                </a:solidFill>
                <a:latin typeface="Arial" panose="020B0604020202020204" pitchFamily="34" charset="0"/>
                <a:cs typeface="Arial" panose="020B0604020202020204" pitchFamily="34" charset="0"/>
              </a:rPr>
              <a:t>9</a:t>
            </a:fld>
            <a:endParaRPr lang="en-US" dirty="0">
              <a:solidFill>
                <a:schemeClr val="tx1"/>
              </a:solidFill>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rgbClr val="7030A0"/>
                </a:solidFill>
                <a:latin typeface="Arial" panose="020B0604020202020204" pitchFamily="34" charset="0"/>
                <a:cs typeface="Arial" panose="020B0604020202020204" pitchFamily="34" charset="0"/>
              </a:rPr>
              <a:t>	Materials and Methods</a:t>
            </a:r>
            <a:endParaRPr lang="en-US" sz="48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9190797"/>
      </p:ext>
    </p:extLst>
  </p:cSld>
  <p:clrMapOvr>
    <a:masterClrMapping/>
  </p:clrMapOvr>
</p:sld>
</file>

<file path=ppt/theme/theme1.xml><?xml version="1.0" encoding="utf-8"?>
<a:theme xmlns:a="http://schemas.openxmlformats.org/drawingml/2006/main" name="AccentBoxVTI">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0D7697-8E53-4EA8-8CBB-9C19575257BF}">
  <ds:schemaRefs>
    <ds:schemaRef ds:uri="http://schemas.microsoft.com/office/infopath/2007/PartnerControls"/>
    <ds:schemaRef ds:uri="http://purl.org/dc/elements/1.1/"/>
    <ds:schemaRef ds:uri="http://purl.org/dc/terms/"/>
    <ds:schemaRef ds:uri="http://schemas.microsoft.com/office/2006/documentManagement/types"/>
    <ds:schemaRef ds:uri="71af3243-3dd4-4a8d-8c0d-dd76da1f02a5"/>
    <ds:schemaRef ds:uri="http://www.w3.org/XML/1998/namespace"/>
    <ds:schemaRef ds:uri="http://purl.org/dc/dcmitype/"/>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B927DC71-2909-427C-BDB0-3E47E21015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67247</TotalTime>
  <Words>5151</Words>
  <Application>Microsoft Office PowerPoint</Application>
  <PresentationFormat>Widescreen</PresentationFormat>
  <Paragraphs>622</Paragraphs>
  <Slides>52</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宋体</vt:lpstr>
      <vt:lpstr>Abadi Extra Light</vt:lpstr>
      <vt:lpstr>Aptos</vt:lpstr>
      <vt:lpstr>Arial</vt:lpstr>
      <vt:lpstr>Avenir Next LT Pro</vt:lpstr>
      <vt:lpstr>Calibri</vt:lpstr>
      <vt:lpstr>Cambria Math</vt:lpstr>
      <vt:lpstr>Courier New</vt:lpstr>
      <vt:lpstr>Lucida Grande</vt:lpstr>
      <vt:lpstr>Roboto</vt:lpstr>
      <vt:lpstr>Times New Roman</vt:lpstr>
      <vt:lpstr>Trebuchet MS</vt:lpstr>
      <vt:lpstr>AccentBoxVTI</vt:lpstr>
      <vt:lpstr>PowerPoint Presentation</vt:lpstr>
      <vt:lpstr>PET Attenuation and Scatter Correction (ASC)</vt:lpstr>
      <vt:lpstr>Effects of Attenuation Scatter Correction</vt:lpstr>
      <vt:lpstr>Data flow in a PET/CT scanner [1]</vt:lpstr>
      <vt:lpstr>Challenges in ASC using CT info</vt:lpstr>
      <vt:lpstr>Challenges in ASC using CT info</vt:lpstr>
      <vt:lpstr>AI is starting to change medical imaging, for real</vt:lpstr>
      <vt:lpstr>Research Objective</vt:lpstr>
      <vt:lpstr> Materials and Methods</vt:lpstr>
      <vt:lpstr>Workflow of A CT-less deep learning network</vt:lpstr>
      <vt:lpstr>Workflow of A CT-less deep learning network</vt:lpstr>
      <vt:lpstr>Sample of Input and Ground truths of the network</vt:lpstr>
      <vt:lpstr>68Ga PET/CT Dataset</vt:lpstr>
      <vt:lpstr>18F-FDG Dataset</vt:lpstr>
      <vt:lpstr>Artifact dataset</vt:lpstr>
      <vt:lpstr>Hyper parameters</vt:lpstr>
      <vt:lpstr>DL Models</vt:lpstr>
      <vt:lpstr>Quantitative analysis</vt:lpstr>
      <vt:lpstr> Results</vt:lpstr>
      <vt:lpstr>68Ga-PET</vt:lpstr>
      <vt:lpstr>68Ga-PET</vt:lpstr>
      <vt:lpstr>18F-FDG</vt:lpstr>
      <vt:lpstr>18F-FDG</vt:lpstr>
      <vt:lpstr>PowerPoint Presentation</vt:lpstr>
      <vt:lpstr>Halo artifact in kidney</vt:lpstr>
      <vt:lpstr>Halo artifact</vt:lpstr>
      <vt:lpstr>Motion Artifact</vt:lpstr>
      <vt:lpstr>Motion &amp; Halo Artifact</vt:lpstr>
      <vt:lpstr>Motion artifact</vt:lpstr>
      <vt:lpstr>Auto – Dashboard for ASC</vt:lpstr>
      <vt:lpstr>PowerPoint Presentation</vt:lpstr>
      <vt:lpstr>PowerPoint Presentation</vt:lpstr>
      <vt:lpstr>PowerPoint Presentation</vt:lpstr>
      <vt:lpstr>PowerPoint Presentation</vt:lpstr>
      <vt:lpstr>PowerPoint Presentation</vt:lpstr>
      <vt:lpstr>References</vt:lpstr>
      <vt:lpstr>PowerPoint Presentation</vt:lpstr>
      <vt:lpstr>Workflow of Decomposition-Based Approach [1]</vt:lpstr>
      <vt:lpstr>Workflow of Decomposition-Based Approach [1]</vt:lpstr>
      <vt:lpstr>Workflow of Decomposition-Based Approach [1]</vt:lpstr>
      <vt:lpstr>PowerPoint Presentation</vt:lpstr>
      <vt:lpstr>PowerPoint Presentation</vt:lpstr>
      <vt:lpstr>PowerPoint Presentation</vt:lpstr>
      <vt:lpstr>PowerPoint Presentation</vt:lpstr>
      <vt:lpstr>68Ga-PET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Samane Shahpouri</dc:creator>
  <cp:lastModifiedBy>Samane Shahpouri</cp:lastModifiedBy>
  <cp:revision>116</cp:revision>
  <dcterms:created xsi:type="dcterms:W3CDTF">2023-11-10T04:18:19Z</dcterms:created>
  <dcterms:modified xsi:type="dcterms:W3CDTF">2024-08-19T05:48:54Z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